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t>18/04/1441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231681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t>18/04/1441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6082176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t>18/04/1441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3271723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3AED23C7-4627-42DB-9E25-0C58CBF799AF}" type="datetimeFigureOut">
              <a:rPr lang="ar-IQ" smtClean="0"/>
              <a:t>18/04/1441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91793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AED23C7-4627-42DB-9E25-0C58CBF799AF}" type="datetimeFigureOut">
              <a:rPr lang="ar-IQ" smtClean="0"/>
              <a:t>18/04/1441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106703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3AED23C7-4627-42DB-9E25-0C58CBF799AF}" type="datetimeFigureOut">
              <a:rPr lang="ar-IQ" smtClean="0"/>
              <a:t>18/04/1441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2888942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3AED23C7-4627-42DB-9E25-0C58CBF799AF}" type="datetimeFigureOut">
              <a:rPr lang="ar-IQ" smtClean="0"/>
              <a:t>18/04/1441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3935169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3AED23C7-4627-42DB-9E25-0C58CBF799AF}" type="datetimeFigureOut">
              <a:rPr lang="ar-IQ" smtClean="0"/>
              <a:t>18/04/1441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245432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AED23C7-4627-42DB-9E25-0C58CBF799AF}" type="datetimeFigureOut">
              <a:rPr lang="ar-IQ" smtClean="0"/>
              <a:t>18/04/1441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3562469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ED23C7-4627-42DB-9E25-0C58CBF799AF}" type="datetimeFigureOut">
              <a:rPr lang="ar-IQ" smtClean="0"/>
              <a:t>18/04/1441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3596377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AED23C7-4627-42DB-9E25-0C58CBF799AF}" type="datetimeFigureOut">
              <a:rPr lang="ar-IQ" smtClean="0"/>
              <a:t>18/04/1441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79BF98C-6728-4D21-BA00-4D4C1B51F010}" type="slidenum">
              <a:rPr lang="ar-IQ" smtClean="0"/>
              <a:t>‹#›</a:t>
            </a:fld>
            <a:endParaRPr lang="ar-IQ"/>
          </a:p>
        </p:txBody>
      </p:sp>
    </p:spTree>
    <p:extLst>
      <p:ext uri="{BB962C8B-B14F-4D97-AF65-F5344CB8AC3E}">
        <p14:creationId xmlns:p14="http://schemas.microsoft.com/office/powerpoint/2010/main" val="285140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AED23C7-4627-42DB-9E25-0C58CBF799AF}" type="datetimeFigureOut">
              <a:rPr lang="ar-IQ" smtClean="0"/>
              <a:t>18/04/1441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79BF98C-6728-4D21-BA00-4D4C1B51F010}" type="slidenum">
              <a:rPr lang="ar-IQ" smtClean="0"/>
              <a:t>‹#›</a:t>
            </a:fld>
            <a:endParaRPr lang="ar-IQ"/>
          </a:p>
        </p:txBody>
      </p:sp>
    </p:spTree>
    <p:extLst>
      <p:ext uri="{BB962C8B-B14F-4D97-AF65-F5344CB8AC3E}">
        <p14:creationId xmlns:p14="http://schemas.microsoft.com/office/powerpoint/2010/main" val="1420975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404664"/>
            <a:ext cx="8640960" cy="5832648"/>
          </a:xfrm>
        </p:spPr>
        <p:txBody>
          <a:bodyPr>
            <a:noAutofit/>
          </a:bodyPr>
          <a:lstStyle/>
          <a:p>
            <a:pPr algn="r"/>
            <a:r>
              <a:rPr lang="ar-IQ" sz="4800" dirty="0" smtClean="0"/>
              <a:t/>
            </a:r>
            <a:br>
              <a:rPr lang="ar-IQ" sz="4800" dirty="0" smtClean="0"/>
            </a:br>
            <a:r>
              <a:rPr lang="ar-IQ" sz="4800" dirty="0"/>
              <a:t/>
            </a:r>
            <a:br>
              <a:rPr lang="ar-IQ" sz="4800" dirty="0"/>
            </a:br>
            <a:r>
              <a:rPr lang="ar-IQ" sz="4800" dirty="0" smtClean="0"/>
              <a:t/>
            </a:r>
            <a:br>
              <a:rPr lang="ar-IQ" sz="4800" dirty="0" smtClean="0"/>
            </a:br>
            <a:r>
              <a:rPr lang="ar-IQ" sz="4800" dirty="0" smtClean="0"/>
              <a:t/>
            </a:r>
            <a:br>
              <a:rPr lang="ar-IQ" sz="4800" dirty="0" smtClean="0"/>
            </a:br>
            <a:r>
              <a:rPr lang="ar-IQ" sz="4800" dirty="0"/>
              <a:t/>
            </a:r>
            <a:br>
              <a:rPr lang="ar-IQ" sz="4800" dirty="0"/>
            </a:br>
            <a:r>
              <a:rPr lang="ar-IQ" sz="5500" b="1" dirty="0" smtClean="0">
                <a:solidFill>
                  <a:srgbClr val="002060"/>
                </a:solidFill>
              </a:rPr>
              <a:t>وزارة التعليم العالي والبحث العلمي     </a:t>
            </a:r>
            <a:br>
              <a:rPr lang="ar-IQ" sz="5500" b="1" dirty="0" smtClean="0">
                <a:solidFill>
                  <a:srgbClr val="002060"/>
                </a:solidFill>
              </a:rPr>
            </a:br>
            <a:r>
              <a:rPr lang="ar-IQ" sz="5500" b="1" dirty="0" smtClean="0">
                <a:solidFill>
                  <a:srgbClr val="002060"/>
                </a:solidFill>
              </a:rPr>
              <a:t> جامعة ديالى </a:t>
            </a:r>
            <a:br>
              <a:rPr lang="ar-IQ" sz="5500" b="1" dirty="0" smtClean="0">
                <a:solidFill>
                  <a:srgbClr val="002060"/>
                </a:solidFill>
              </a:rPr>
            </a:br>
            <a:r>
              <a:rPr lang="ar-IQ" sz="5500" b="1" dirty="0" smtClean="0">
                <a:solidFill>
                  <a:srgbClr val="002060"/>
                </a:solidFill>
              </a:rPr>
              <a:t> كلية التربية للعلوم الإنسانية </a:t>
            </a:r>
            <a:br>
              <a:rPr lang="ar-IQ" sz="5500" b="1" dirty="0" smtClean="0">
                <a:solidFill>
                  <a:srgbClr val="002060"/>
                </a:solidFill>
              </a:rPr>
            </a:br>
            <a:r>
              <a:rPr lang="ar-IQ" sz="5500" b="1" dirty="0" smtClean="0">
                <a:solidFill>
                  <a:srgbClr val="002060"/>
                </a:solidFill>
              </a:rPr>
              <a:t> قسم اللغة العربية </a:t>
            </a:r>
            <a:br>
              <a:rPr lang="ar-IQ" sz="5500" b="1" dirty="0" smtClean="0">
                <a:solidFill>
                  <a:srgbClr val="002060"/>
                </a:solidFill>
              </a:rPr>
            </a:br>
            <a:r>
              <a:rPr lang="ar-IQ" sz="6000" b="1" dirty="0" smtClean="0">
                <a:solidFill>
                  <a:srgbClr val="002060"/>
                </a:solidFill>
              </a:rPr>
              <a:t/>
            </a:r>
            <a:br>
              <a:rPr lang="ar-IQ" sz="6000" b="1" dirty="0" smtClean="0">
                <a:solidFill>
                  <a:srgbClr val="002060"/>
                </a:solidFill>
              </a:rPr>
            </a:br>
            <a:r>
              <a:rPr lang="ar-IQ" sz="4800" dirty="0" smtClean="0"/>
              <a:t/>
            </a:r>
            <a:br>
              <a:rPr lang="ar-IQ" sz="4800" dirty="0" smtClean="0"/>
            </a:br>
            <a:r>
              <a:rPr lang="ar-IQ" sz="4800" dirty="0" smtClean="0"/>
              <a:t/>
            </a:r>
            <a:br>
              <a:rPr lang="ar-IQ" sz="4800" dirty="0" smtClean="0"/>
            </a:br>
            <a:r>
              <a:rPr lang="ar-IQ" sz="4800" dirty="0" smtClean="0"/>
              <a:t/>
            </a:r>
            <a:br>
              <a:rPr lang="ar-IQ" sz="4800" dirty="0" smtClean="0"/>
            </a:br>
            <a:r>
              <a:rPr lang="ar-IQ" sz="4800" dirty="0" smtClean="0"/>
              <a:t/>
            </a:r>
            <a:br>
              <a:rPr lang="ar-IQ" sz="4800" dirty="0" smtClean="0"/>
            </a:br>
            <a:endParaRPr lang="ar-IQ" sz="4800" dirty="0"/>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077963"/>
            <a:ext cx="2143125" cy="2143125"/>
          </a:xfrm>
          <a:prstGeom prst="rect">
            <a:avLst/>
          </a:prstGeom>
        </p:spPr>
      </p:pic>
    </p:spTree>
    <p:extLst>
      <p:ext uri="{BB962C8B-B14F-4D97-AF65-F5344CB8AC3E}">
        <p14:creationId xmlns:p14="http://schemas.microsoft.com/office/powerpoint/2010/main" val="4276440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88640"/>
            <a:ext cx="8712968" cy="6401753"/>
          </a:xfrm>
          <a:prstGeom prst="rect">
            <a:avLst/>
          </a:prstGeom>
        </p:spPr>
        <p:txBody>
          <a:bodyPr wrap="square">
            <a:spAutoFit/>
          </a:bodyPr>
          <a:lstStyle/>
          <a:p>
            <a:endParaRPr lang="ar-IQ" sz="3000" b="1" dirty="0" smtClean="0">
              <a:solidFill>
                <a:srgbClr val="002060"/>
              </a:solidFill>
            </a:endParaRPr>
          </a:p>
          <a:p>
            <a:r>
              <a:rPr lang="ar-IQ" sz="3000" b="1" dirty="0" smtClean="0">
                <a:solidFill>
                  <a:srgbClr val="002060"/>
                </a:solidFill>
              </a:rPr>
              <a:t>4-	الفروض في المبحث التاريخي</a:t>
            </a:r>
          </a:p>
          <a:p>
            <a:r>
              <a:rPr lang="ar-IQ" sz="3000" b="1" dirty="0" smtClean="0">
                <a:solidFill>
                  <a:srgbClr val="002060"/>
                </a:solidFill>
              </a:rPr>
              <a:t>يحاول الباحث ان يقوم بوضع مبدئية تحاول ان تفسر وقوع  الاحداث وذلك ليصبح الكاتب قيمة ؛وبعد صياغة الفرضية يبدأ الباحث بالبحث عن الادلة التي تؤيدها او تنفيها والتي تخبر صدق الفرضية من عدمها فالبحث التاريخي يتطلب ان يضع الباحث فرضية ويقوم بعدها بالبحث بعملية جمع البيانات والمعلومات.</a:t>
            </a:r>
          </a:p>
          <a:p>
            <a:r>
              <a:rPr lang="ar-IQ" sz="2500" b="1" dirty="0" smtClean="0">
                <a:solidFill>
                  <a:srgbClr val="002060"/>
                </a:solidFill>
              </a:rPr>
              <a:t>    المصادر:</a:t>
            </a:r>
          </a:p>
          <a:p>
            <a:r>
              <a:rPr lang="ar-IQ" sz="2500" b="1" dirty="0" smtClean="0">
                <a:solidFill>
                  <a:srgbClr val="002060"/>
                </a:solidFill>
              </a:rPr>
              <a:t>1-	فاطمة صابر وميرفت علي مقأية اسس ومبادى البحث العلمي الاسكندرية ؛مطبعة الاشعاع الفنية 2002-</a:t>
            </a:r>
          </a:p>
          <a:p>
            <a:r>
              <a:rPr lang="ar-IQ" sz="2500" b="1" dirty="0" smtClean="0">
                <a:solidFill>
                  <a:srgbClr val="002060"/>
                </a:solidFill>
              </a:rPr>
              <a:t>2-	-د- صالح بن حمد العساف :المدخل الى البحث في العلوم السلوكية الرياض ؛شركة العبيكان للطباعة والنشر 1989.</a:t>
            </a:r>
          </a:p>
          <a:p>
            <a:r>
              <a:rPr lang="ar-IQ" sz="2500" b="1" dirty="0" smtClean="0">
                <a:solidFill>
                  <a:srgbClr val="002060"/>
                </a:solidFill>
              </a:rPr>
              <a:t>3-	أ-د حسين عواد السريحي ؛ د-ليلى جابر؛ –أ-د –عبد الرشيد حافظ ؛أ-د-صالح سعد ؛أ-د-فالح الضرعان ؛التفكير والبحث العلمي ؛ مركز النشر العلمي ؛ط؛ 2008.</a:t>
            </a:r>
            <a:endParaRPr lang="ar-IQ" sz="2500" b="1" dirty="0">
              <a:solidFill>
                <a:srgbClr val="002060"/>
              </a:solidFill>
            </a:endParaRPr>
          </a:p>
        </p:txBody>
      </p:sp>
    </p:spTree>
    <p:extLst>
      <p:ext uri="{BB962C8B-B14F-4D97-AF65-F5344CB8AC3E}">
        <p14:creationId xmlns:p14="http://schemas.microsoft.com/office/powerpoint/2010/main" val="3429771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88640"/>
            <a:ext cx="8640960" cy="6555641"/>
          </a:xfrm>
          <a:prstGeom prst="rect">
            <a:avLst/>
          </a:prstGeom>
        </p:spPr>
        <p:txBody>
          <a:bodyPr wrap="square">
            <a:spAutoFit/>
          </a:bodyPr>
          <a:lstStyle/>
          <a:p>
            <a:r>
              <a:rPr lang="ar-IQ" sz="2800" b="1" dirty="0" smtClean="0">
                <a:solidFill>
                  <a:srgbClr val="002060"/>
                </a:solidFill>
              </a:rPr>
              <a:t>مزايا وعيوب المنهج التاريخي واهم مزايا المنهج التاريخي ما يلي :</a:t>
            </a:r>
          </a:p>
          <a:p>
            <a:pPr algn="just"/>
            <a:r>
              <a:rPr lang="ar-IQ" sz="2800" b="1" dirty="0" smtClean="0">
                <a:solidFill>
                  <a:srgbClr val="002060"/>
                </a:solidFill>
              </a:rPr>
              <a:t>1-	سعة البحث والشمولية في المنهج التاريخي لا نه لا يمكن ان يشكل  الحاضر في الماضي .</a:t>
            </a:r>
          </a:p>
          <a:p>
            <a:pPr algn="just"/>
            <a:r>
              <a:rPr lang="ar-IQ" sz="2800" b="1" dirty="0" smtClean="0">
                <a:solidFill>
                  <a:srgbClr val="002060"/>
                </a:solidFill>
              </a:rPr>
              <a:t>2-	اعتماد الاسلوب العلمي في البحث فالباحث يتبع خطوات علمية في بحثه.</a:t>
            </a:r>
          </a:p>
          <a:p>
            <a:pPr algn="just"/>
            <a:r>
              <a:rPr lang="ar-IQ" sz="2800" b="1" dirty="0" smtClean="0">
                <a:solidFill>
                  <a:srgbClr val="002060"/>
                </a:solidFill>
              </a:rPr>
              <a:t>3-	قليل التكلفة في جمع البيانات والمعلومات قياسا الى غيره من المناهج 	</a:t>
            </a:r>
          </a:p>
          <a:p>
            <a:pPr algn="just"/>
            <a:r>
              <a:rPr lang="ar-IQ" sz="2800" b="1" dirty="0" smtClean="0">
                <a:solidFill>
                  <a:srgbClr val="002060"/>
                </a:solidFill>
              </a:rPr>
              <a:t>اما عيوبه فتحدد بما يلي :</a:t>
            </a:r>
          </a:p>
          <a:p>
            <a:pPr algn="just"/>
            <a:r>
              <a:rPr lang="ar-IQ" sz="2800" b="1" dirty="0" smtClean="0">
                <a:solidFill>
                  <a:srgbClr val="002060"/>
                </a:solidFill>
              </a:rPr>
              <a:t>1-	نتائجه غير قطعية  لان المادة التاريخية لا تخضع للتجربة  .</a:t>
            </a:r>
          </a:p>
          <a:p>
            <a:pPr algn="just"/>
            <a:r>
              <a:rPr lang="ar-IQ" sz="2800" b="1" dirty="0" smtClean="0">
                <a:solidFill>
                  <a:srgbClr val="002060"/>
                </a:solidFill>
              </a:rPr>
              <a:t>2-	صعوبة تعميم النتائج وذلك لانه الظاهرة التاريخية مرتبطة بظروف  مكانية وزمانية معينة </a:t>
            </a:r>
          </a:p>
          <a:p>
            <a:pPr algn="just"/>
            <a:r>
              <a:rPr lang="ar-IQ" sz="2800" b="1" dirty="0" smtClean="0">
                <a:solidFill>
                  <a:srgbClr val="002060"/>
                </a:solidFill>
              </a:rPr>
              <a:t>3-	المعرفة التاريخية تعد ناقصة وذلك لما تتعرض له من تزوير وتلف.</a:t>
            </a:r>
          </a:p>
          <a:p>
            <a:pPr algn="just"/>
            <a:r>
              <a:rPr lang="ar-IQ" sz="2800" b="1" dirty="0" smtClean="0">
                <a:solidFill>
                  <a:srgbClr val="002060"/>
                </a:solidFill>
              </a:rPr>
              <a:t>4-	الاستقراء الناقص في المنهج التاريخي او للصعوبة بل  من المستحيل جمع كل النصوص والوثائق من الظاهرة المدروسة .</a:t>
            </a:r>
            <a:endParaRPr lang="ar-IQ" sz="2800" b="1" dirty="0">
              <a:solidFill>
                <a:srgbClr val="002060"/>
              </a:solidFill>
            </a:endParaRPr>
          </a:p>
        </p:txBody>
      </p:sp>
    </p:spTree>
    <p:extLst>
      <p:ext uri="{BB962C8B-B14F-4D97-AF65-F5344CB8AC3E}">
        <p14:creationId xmlns:p14="http://schemas.microsoft.com/office/powerpoint/2010/main" val="3385050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332656"/>
            <a:ext cx="8640960" cy="5509200"/>
          </a:xfrm>
          <a:prstGeom prst="rect">
            <a:avLst/>
          </a:prstGeom>
        </p:spPr>
        <p:txBody>
          <a:bodyPr wrap="square">
            <a:spAutoFit/>
          </a:bodyPr>
          <a:lstStyle/>
          <a:p>
            <a:pPr algn="just"/>
            <a:r>
              <a:rPr lang="ar-IQ" sz="3200" b="1" dirty="0" smtClean="0">
                <a:solidFill>
                  <a:srgbClr val="002060"/>
                </a:solidFill>
              </a:rPr>
              <a:t>الخلاصة </a:t>
            </a:r>
          </a:p>
          <a:p>
            <a:pPr algn="just"/>
            <a:r>
              <a:rPr lang="ar-IQ" sz="3200" b="1" dirty="0" smtClean="0">
                <a:solidFill>
                  <a:srgbClr val="002060"/>
                </a:solidFill>
              </a:rPr>
              <a:t>●	رغم الانتقادات او المأخذ التي سجلت على المنهج التاريخي الا نه يحتفظ بمكانته الخاصة ضمن المناهج الاخرى ويحظى بحصة كبيرة من خلال اختياره في اغلب البحوث العلمية وذلك لما له من اهمية في التعرف على الماضي وكيفية نشأة الظاهرة وتطورها عبر التاريخ مما يجعل الباحث امام حلول ممكنة ويسهل علية تطبيق الحلول بطريقة موضوعية .</a:t>
            </a:r>
          </a:p>
          <a:p>
            <a:pPr algn="just"/>
            <a:endParaRPr lang="ar-IQ" sz="3200" b="1" dirty="0">
              <a:solidFill>
                <a:srgbClr val="002060"/>
              </a:solidFill>
            </a:endParaRPr>
          </a:p>
          <a:p>
            <a:endParaRPr lang="ar-IQ" sz="3200" b="1" dirty="0" smtClean="0"/>
          </a:p>
          <a:p>
            <a:endParaRPr lang="ar-IQ" sz="3200" b="1" dirty="0" smtClean="0"/>
          </a:p>
          <a:p>
            <a:endParaRPr lang="ar-IQ" sz="3200" b="1" dirty="0"/>
          </a:p>
        </p:txBody>
      </p:sp>
    </p:spTree>
    <p:extLst>
      <p:ext uri="{BB962C8B-B14F-4D97-AF65-F5344CB8AC3E}">
        <p14:creationId xmlns:p14="http://schemas.microsoft.com/office/powerpoint/2010/main" val="947233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97610" y="260648"/>
            <a:ext cx="8666878" cy="6294031"/>
          </a:xfrm>
          <a:prstGeom prst="rect">
            <a:avLst/>
          </a:prstGeom>
        </p:spPr>
        <p:txBody>
          <a:bodyPr wrap="square">
            <a:spAutoFit/>
          </a:bodyPr>
          <a:lstStyle/>
          <a:p>
            <a:endParaRPr lang="ar-IQ" sz="3100" b="1" dirty="0" smtClean="0">
              <a:solidFill>
                <a:srgbClr val="002060"/>
              </a:solidFill>
            </a:endParaRPr>
          </a:p>
          <a:p>
            <a:r>
              <a:rPr lang="ar-IQ" sz="3100" b="1" dirty="0" smtClean="0">
                <a:solidFill>
                  <a:srgbClr val="002060"/>
                </a:solidFill>
              </a:rPr>
              <a:t>المنهج المعياري </a:t>
            </a:r>
          </a:p>
          <a:p>
            <a:r>
              <a:rPr lang="ar-IQ" sz="3100" b="1" dirty="0" smtClean="0">
                <a:solidFill>
                  <a:srgbClr val="002060"/>
                </a:solidFill>
              </a:rPr>
              <a:t>1-	تعريف المنهج المعياري :</a:t>
            </a:r>
          </a:p>
          <a:p>
            <a:r>
              <a:rPr lang="ar-IQ" sz="3100" b="1" dirty="0" smtClean="0">
                <a:solidFill>
                  <a:srgbClr val="002060"/>
                </a:solidFill>
              </a:rPr>
              <a:t>المنهج المعياري بخلاف المنهج الوصفي قائم على فرض القاعدة  اي يبدأ بالكليات وينتهي بالجزئيات ؛ المنهج المعياري يعتمد  القاعدة أساسا و ينأ عن الوصف و يتناول لما خرج عن القواعد التي  يصوغها  بأحكام شتى التأويلات أو يحكم عليها بالشذوذ والقلة ان لم يجد فيما بينها تأويلا مناسبا ولو كان بعيدا أو مستغربا </a:t>
            </a:r>
          </a:p>
          <a:p>
            <a:r>
              <a:rPr lang="ar-IQ" sz="3100" b="1" dirty="0" smtClean="0">
                <a:solidFill>
                  <a:srgbClr val="002060"/>
                </a:solidFill>
              </a:rPr>
              <a:t>2-	هدف المنهج المعياري . </a:t>
            </a:r>
          </a:p>
          <a:p>
            <a:r>
              <a:rPr lang="ar-IQ" sz="3100" b="1" dirty="0" smtClean="0">
                <a:solidFill>
                  <a:srgbClr val="002060"/>
                </a:solidFill>
              </a:rPr>
              <a:t>هدف المنهج المعياري في البحث هو وضع القواعد والقوانين التي يجب الاحتكام اليها وعدم الخروج عليها فالهدف من هذا المنهج تغنيني يمكن على اساسه المحافظة على المستوى الصوابي  للبحث </a:t>
            </a:r>
          </a:p>
          <a:p>
            <a:endParaRPr lang="ar-IQ" sz="3100" b="1" dirty="0"/>
          </a:p>
        </p:txBody>
      </p:sp>
    </p:spTree>
    <p:extLst>
      <p:ext uri="{BB962C8B-B14F-4D97-AF65-F5344CB8AC3E}">
        <p14:creationId xmlns:p14="http://schemas.microsoft.com/office/powerpoint/2010/main" val="2097661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58847"/>
            <a:ext cx="8784976" cy="9187130"/>
          </a:xfrm>
          <a:prstGeom prst="rect">
            <a:avLst/>
          </a:prstGeom>
        </p:spPr>
        <p:txBody>
          <a:bodyPr wrap="square">
            <a:spAutoFit/>
          </a:bodyPr>
          <a:lstStyle/>
          <a:p>
            <a:endParaRPr lang="ar-IQ" sz="3300" b="1" dirty="0" smtClean="0">
              <a:solidFill>
                <a:srgbClr val="002060"/>
              </a:solidFill>
            </a:endParaRPr>
          </a:p>
          <a:p>
            <a:pPr algn="just"/>
            <a:r>
              <a:rPr lang="ar-IQ" sz="3300" b="1" dirty="0" smtClean="0">
                <a:solidFill>
                  <a:srgbClr val="002060"/>
                </a:solidFill>
              </a:rPr>
              <a:t>●	خصائص المنهج المعياري .</a:t>
            </a:r>
            <a:endParaRPr lang="ar-IQ" sz="3000" b="1" dirty="0" smtClean="0">
              <a:solidFill>
                <a:srgbClr val="002060"/>
              </a:solidFill>
            </a:endParaRPr>
          </a:p>
          <a:p>
            <a:pPr algn="just"/>
            <a:r>
              <a:rPr lang="ar-IQ" sz="3000" b="1" dirty="0" smtClean="0">
                <a:solidFill>
                  <a:srgbClr val="002060"/>
                </a:solidFill>
              </a:rPr>
              <a:t>أ-ايجاد القاعدة : من أبرز خصائص هذا المنهج هو ايجاد القاعدة أولا ثم يصوغ ما  يمكن أن ينحل  تحت هذه القاعدة من مفردات .</a:t>
            </a:r>
          </a:p>
          <a:p>
            <a:pPr algn="just"/>
            <a:r>
              <a:rPr lang="ar-IQ" sz="3000" b="1" dirty="0" smtClean="0">
                <a:solidFill>
                  <a:srgbClr val="002060"/>
                </a:solidFill>
              </a:rPr>
              <a:t>ب- اعتماده على الاستقراء بشكل كبير : يعتمد هذا المنهج على الاستقراء بالدرجة الاولى ثم يضع القواعد والمعايير نتيجة لهذا الاستقراء.</a:t>
            </a:r>
          </a:p>
          <a:p>
            <a:pPr algn="just"/>
            <a:r>
              <a:rPr lang="ar-IQ" sz="3000" b="1" dirty="0" smtClean="0">
                <a:solidFill>
                  <a:srgbClr val="002060"/>
                </a:solidFill>
              </a:rPr>
              <a:t>4-	يتسم بالجانب التعليمي : من خصائص هذا المنهج اتسامه بصفة التعليمية لا نه يحتكم الى القوانين و القواعد الثابتة لهذا يستعمل هذا المنهج في تأليف الكتب التعليمية كثيرا .</a:t>
            </a:r>
          </a:p>
          <a:p>
            <a:pPr algn="just"/>
            <a:r>
              <a:rPr lang="ar-IQ" sz="3000" b="1" dirty="0" smtClean="0">
                <a:solidFill>
                  <a:srgbClr val="002060"/>
                </a:solidFill>
              </a:rPr>
              <a:t>د- ارتكاز المناهج الاخرى عليها كثيرا . تعتمد المناهج الاخرى على هذا المنهج كثيرا لانه لا يمكن اجراء اي بحث تاريخي او وصفي او مقارن دون الاعتماد على معايير ثابتة في خطوات هذا المنهج .</a:t>
            </a:r>
          </a:p>
          <a:p>
            <a:pPr algn="just"/>
            <a:endParaRPr lang="ar-IQ" sz="3000" b="1" dirty="0" smtClean="0">
              <a:solidFill>
                <a:srgbClr val="002060"/>
              </a:solidFill>
            </a:endParaRPr>
          </a:p>
          <a:p>
            <a:endParaRPr lang="ar-IQ" sz="3300" b="1" dirty="0" smtClean="0">
              <a:solidFill>
                <a:srgbClr val="002060"/>
              </a:solidFill>
            </a:endParaRPr>
          </a:p>
          <a:p>
            <a:endParaRPr lang="ar-IQ" sz="3300" b="1" dirty="0" smtClean="0">
              <a:solidFill>
                <a:srgbClr val="002060"/>
              </a:solidFill>
            </a:endParaRPr>
          </a:p>
          <a:p>
            <a:endParaRPr lang="ar-IQ" sz="3300" b="1" dirty="0" smtClean="0">
              <a:solidFill>
                <a:srgbClr val="002060"/>
              </a:solidFill>
            </a:endParaRPr>
          </a:p>
          <a:p>
            <a:endParaRPr lang="ar-IQ" sz="3300" b="1" dirty="0" smtClean="0">
              <a:solidFill>
                <a:srgbClr val="002060"/>
              </a:solidFill>
            </a:endParaRPr>
          </a:p>
          <a:p>
            <a:endParaRPr lang="ar-IQ" sz="3300" b="1" dirty="0">
              <a:solidFill>
                <a:srgbClr val="002060"/>
              </a:solidFill>
            </a:endParaRPr>
          </a:p>
        </p:txBody>
      </p:sp>
    </p:spTree>
    <p:extLst>
      <p:ext uri="{BB962C8B-B14F-4D97-AF65-F5344CB8AC3E}">
        <p14:creationId xmlns:p14="http://schemas.microsoft.com/office/powerpoint/2010/main" val="5156410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332656"/>
            <a:ext cx="8712968" cy="6986528"/>
          </a:xfrm>
          <a:prstGeom prst="rect">
            <a:avLst/>
          </a:prstGeom>
        </p:spPr>
        <p:txBody>
          <a:bodyPr wrap="square">
            <a:spAutoFit/>
          </a:bodyPr>
          <a:lstStyle/>
          <a:p>
            <a:endParaRPr lang="ar-IQ" sz="2800" b="1" dirty="0" smtClean="0">
              <a:solidFill>
                <a:srgbClr val="002060"/>
              </a:solidFill>
            </a:endParaRPr>
          </a:p>
          <a:p>
            <a:r>
              <a:rPr lang="ar-IQ" sz="2800" b="1" dirty="0" smtClean="0">
                <a:solidFill>
                  <a:srgbClr val="002060"/>
                </a:solidFill>
              </a:rPr>
              <a:t>4	- مزايا وعيوب المنهج المعياري:</a:t>
            </a:r>
          </a:p>
          <a:p>
            <a:r>
              <a:rPr lang="ar-IQ" sz="2800" b="1" dirty="0" smtClean="0">
                <a:solidFill>
                  <a:srgbClr val="002060"/>
                </a:solidFill>
              </a:rPr>
              <a:t>1-	المستوى الصوابي فيها كبير جدا لا نه يحتكم الى معايير تكاد تكون ثابتة .</a:t>
            </a:r>
          </a:p>
          <a:p>
            <a:r>
              <a:rPr lang="ar-IQ" sz="2800" b="1" dirty="0" smtClean="0">
                <a:solidFill>
                  <a:srgbClr val="002060"/>
                </a:solidFill>
              </a:rPr>
              <a:t>2-	يعمل على خيط النصوص واصلاحها وتنقيتها من الخطأ وتصوبيها </a:t>
            </a:r>
          </a:p>
          <a:p>
            <a:r>
              <a:rPr lang="ar-IQ" sz="2800" b="1" dirty="0" smtClean="0">
                <a:solidFill>
                  <a:srgbClr val="002060"/>
                </a:solidFill>
              </a:rPr>
              <a:t>3-	يصلح التعميم .</a:t>
            </a:r>
          </a:p>
          <a:p>
            <a:r>
              <a:rPr lang="ar-IQ" sz="2800" b="1" dirty="0" smtClean="0">
                <a:solidFill>
                  <a:srgbClr val="002060"/>
                </a:solidFill>
              </a:rPr>
              <a:t>●	اما ابرز الانتقادات التي يمكن ان توجه للمنهج المعياري   فهي: </a:t>
            </a:r>
          </a:p>
          <a:p>
            <a:r>
              <a:rPr lang="ar-IQ" sz="2800" b="1" dirty="0" smtClean="0">
                <a:solidFill>
                  <a:srgbClr val="002060"/>
                </a:solidFill>
              </a:rPr>
              <a:t>1-	أن مفهوم المعيار قد لا يكون واضحا للباحث بما يترك مجالا للدرس والتخمين او عدم التفسير الصحيح القاعدة .</a:t>
            </a:r>
          </a:p>
          <a:p>
            <a:r>
              <a:rPr lang="ar-IQ" sz="2800" b="1" dirty="0" smtClean="0">
                <a:solidFill>
                  <a:srgbClr val="002060"/>
                </a:solidFill>
              </a:rPr>
              <a:t>2-	لا يعتمد على التحليل والتفسير كثيرا مما قد يضعف ابراز شخصية الباحث بشكل كبير </a:t>
            </a:r>
          </a:p>
          <a:p>
            <a:r>
              <a:rPr lang="ar-IQ" sz="2800" b="1" dirty="0" smtClean="0">
                <a:solidFill>
                  <a:srgbClr val="002060"/>
                </a:solidFill>
              </a:rPr>
              <a:t>المصادر: </a:t>
            </a:r>
          </a:p>
          <a:p>
            <a:r>
              <a:rPr lang="ar-IQ" sz="2800" b="1" dirty="0" smtClean="0">
                <a:solidFill>
                  <a:srgbClr val="002060"/>
                </a:solidFill>
              </a:rPr>
              <a:t>1-	-د- اياد سالم السامرائي :محاضرات  في المنهج البحث العلمي وتحقيق المخطوطات .</a:t>
            </a:r>
          </a:p>
          <a:p>
            <a:r>
              <a:rPr lang="ar-IQ" sz="2800" b="1" dirty="0" smtClean="0">
                <a:solidFill>
                  <a:srgbClr val="002060"/>
                </a:solidFill>
              </a:rPr>
              <a:t>2-	علي زوين منهج البحث اللغوي</a:t>
            </a:r>
          </a:p>
          <a:p>
            <a:endParaRPr lang="ar-IQ" sz="2800" b="1" dirty="0">
              <a:solidFill>
                <a:srgbClr val="002060"/>
              </a:solidFill>
            </a:endParaRPr>
          </a:p>
        </p:txBody>
      </p:sp>
    </p:spTree>
    <p:extLst>
      <p:ext uri="{BB962C8B-B14F-4D97-AF65-F5344CB8AC3E}">
        <p14:creationId xmlns:p14="http://schemas.microsoft.com/office/powerpoint/2010/main" val="2868402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404664"/>
            <a:ext cx="8496944" cy="3970318"/>
          </a:xfrm>
          <a:prstGeom prst="rect">
            <a:avLst/>
          </a:prstGeom>
        </p:spPr>
        <p:txBody>
          <a:bodyPr wrap="square">
            <a:spAutoFit/>
          </a:bodyPr>
          <a:lstStyle/>
          <a:p>
            <a:pPr algn="just"/>
            <a:r>
              <a:rPr lang="ar-IQ" sz="3600" b="1" dirty="0" smtClean="0">
                <a:solidFill>
                  <a:srgbClr val="002060"/>
                </a:solidFill>
              </a:rPr>
              <a:t>واخيرا :</a:t>
            </a:r>
          </a:p>
          <a:p>
            <a:pPr algn="just"/>
            <a:r>
              <a:rPr lang="ar-IQ" sz="3600" b="1" dirty="0" smtClean="0">
                <a:solidFill>
                  <a:srgbClr val="002060"/>
                </a:solidFill>
              </a:rPr>
              <a:t>برأيي لا يمكن الاستغناء عن هذا المنهج اثناء دراسة المناهج الاخرى كالوصفي والتاريخي والمقارن لان المناهج الاخرى بحاجة لفرض وقوانين والاعتماد على معايير ثابتة ونجد ذلك في المنهج المعياري حيث يحافظ على المستوى الصحيح للبحث ويتسم أيضا بالجانب العلمي .</a:t>
            </a:r>
            <a:endParaRPr lang="ar-IQ" sz="3600" b="1" dirty="0">
              <a:solidFill>
                <a:srgbClr val="002060"/>
              </a:solidFill>
            </a:endParaRPr>
          </a:p>
        </p:txBody>
      </p:sp>
    </p:spTree>
    <p:extLst>
      <p:ext uri="{BB962C8B-B14F-4D97-AF65-F5344CB8AC3E}">
        <p14:creationId xmlns:p14="http://schemas.microsoft.com/office/powerpoint/2010/main" val="3862520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39797"/>
            <a:ext cx="8496944" cy="6986528"/>
          </a:xfrm>
          <a:prstGeom prst="rect">
            <a:avLst/>
          </a:prstGeom>
        </p:spPr>
        <p:txBody>
          <a:bodyPr wrap="square">
            <a:spAutoFit/>
          </a:bodyPr>
          <a:lstStyle/>
          <a:p>
            <a:pPr algn="just"/>
            <a:endParaRPr lang="ar-IQ" sz="2800" b="1" dirty="0" smtClean="0"/>
          </a:p>
          <a:p>
            <a:pPr algn="just"/>
            <a:r>
              <a:rPr lang="ar-IQ" sz="2800" b="1" dirty="0" smtClean="0">
                <a:solidFill>
                  <a:srgbClr val="002060"/>
                </a:solidFill>
              </a:rPr>
              <a:t>المنهج الوصفي: </a:t>
            </a:r>
          </a:p>
          <a:p>
            <a:pPr algn="just"/>
            <a:r>
              <a:rPr lang="ar-IQ" sz="2800" b="1" dirty="0" smtClean="0">
                <a:solidFill>
                  <a:srgbClr val="002060"/>
                </a:solidFill>
              </a:rPr>
              <a:t>هو الخطوات العلمية المنتظمة التي توصف المشكلة او الظاهرة ومن ثم تحليلها بطريقة علمية واستخلاص النتائج .</a:t>
            </a:r>
          </a:p>
          <a:p>
            <a:pPr algn="just"/>
            <a:r>
              <a:rPr lang="ar-IQ" sz="2800" b="1" dirty="0" smtClean="0">
                <a:solidFill>
                  <a:srgbClr val="002060"/>
                </a:solidFill>
              </a:rPr>
              <a:t>تسعى البحوث الوصفية تسعى البحوث الوصفية الى وصف ظاهرة او احداث معاصرة وهذا المنهج يهتم بدراسة البحوث الاجتماعية والانسانية </a:t>
            </a:r>
          </a:p>
          <a:p>
            <a:pPr algn="just"/>
            <a:r>
              <a:rPr lang="ar-IQ" sz="2800" b="1" dirty="0" smtClean="0">
                <a:solidFill>
                  <a:srgbClr val="002060"/>
                </a:solidFill>
              </a:rPr>
              <a:t>وأما الامور التي ينبغي مراعاتها عند استخدام المنهج الوصفي .</a:t>
            </a:r>
          </a:p>
          <a:p>
            <a:pPr algn="just"/>
            <a:r>
              <a:rPr lang="ar-IQ" sz="2800" b="1" dirty="0" smtClean="0">
                <a:solidFill>
                  <a:srgbClr val="002060"/>
                </a:solidFill>
              </a:rPr>
              <a:t>1-	القيام بجمع البيانات والمعلومات عن المشكلة الدراسة لتفسيرها من خلال الدراسات السابقة والمراجع والمقابلات او عن طريق الموسوعات العلمية او عن طريق شبكة الانترنيت .</a:t>
            </a:r>
          </a:p>
          <a:p>
            <a:pPr algn="just"/>
            <a:r>
              <a:rPr lang="ar-IQ" sz="2800" b="1" dirty="0" smtClean="0">
                <a:solidFill>
                  <a:srgbClr val="002060"/>
                </a:solidFill>
              </a:rPr>
              <a:t>2-	يجب ان يتوفر لدى الباحث القدرة على استنباط  ما يناسب موضوع البحث العلمي .</a:t>
            </a:r>
          </a:p>
          <a:p>
            <a:pPr algn="just"/>
            <a:r>
              <a:rPr lang="ar-IQ" sz="2800" b="1" dirty="0" smtClean="0">
                <a:solidFill>
                  <a:srgbClr val="002060"/>
                </a:solidFill>
              </a:rPr>
              <a:t>3-	ينبغي على الباحث ان يكون ملما  بطريقة استخدام الاساليب الاحصائية من اجل تحليل المعلومات التي يجمعها والوصول لفرائض ونتائج المعلومات ذات علاقة  بأسئلة البحث.</a:t>
            </a:r>
          </a:p>
          <a:p>
            <a:endParaRPr lang="ar-IQ" sz="2800" b="1" dirty="0"/>
          </a:p>
        </p:txBody>
      </p:sp>
    </p:spTree>
    <p:extLst>
      <p:ext uri="{BB962C8B-B14F-4D97-AF65-F5344CB8AC3E}">
        <p14:creationId xmlns:p14="http://schemas.microsoft.com/office/powerpoint/2010/main" val="753059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14040" y="188640"/>
            <a:ext cx="8568952" cy="7417415"/>
          </a:xfrm>
          <a:prstGeom prst="rect">
            <a:avLst/>
          </a:prstGeom>
        </p:spPr>
        <p:txBody>
          <a:bodyPr wrap="square">
            <a:spAutoFit/>
          </a:bodyPr>
          <a:lstStyle/>
          <a:p>
            <a:pPr algn="just"/>
            <a:r>
              <a:rPr lang="ar-IQ" sz="2800" b="1" dirty="0" smtClean="0">
                <a:solidFill>
                  <a:srgbClr val="002060"/>
                </a:solidFill>
              </a:rPr>
              <a:t>خطوات البحث: </a:t>
            </a:r>
          </a:p>
          <a:p>
            <a:pPr algn="just"/>
            <a:r>
              <a:rPr lang="ar-IQ" sz="2800" b="1" dirty="0" smtClean="0">
                <a:solidFill>
                  <a:srgbClr val="002060"/>
                </a:solidFill>
              </a:rPr>
              <a:t>1-	الشعور بالمشكلة –يجب ان يوجد الحافز لدى الباحث عن طريق الاحساس بمدى لمعاناة التي يواجها الباحثون او المجتمع نتيجة مشكلة ما ثم يبدا بحلها </a:t>
            </a:r>
          </a:p>
          <a:p>
            <a:pPr algn="just"/>
            <a:r>
              <a:rPr lang="ar-IQ" sz="2800" b="1" dirty="0" smtClean="0">
                <a:solidFill>
                  <a:srgbClr val="002060"/>
                </a:solidFill>
              </a:rPr>
              <a:t>2-	صياغة المشكلة –في صيغة سؤال او عدة أسئلة ثم يحاول الاجابة عنها في ابواب وفصول </a:t>
            </a:r>
          </a:p>
          <a:p>
            <a:pPr algn="just"/>
            <a:r>
              <a:rPr lang="ar-IQ" sz="2800" b="1" dirty="0" smtClean="0">
                <a:solidFill>
                  <a:srgbClr val="002060"/>
                </a:solidFill>
              </a:rPr>
              <a:t>3-	تدوين النتائج – وهي اهم م رحلة وتأتي بعد كتابة (المتن)</a:t>
            </a:r>
          </a:p>
          <a:p>
            <a:pPr algn="just"/>
            <a:r>
              <a:rPr lang="ar-IQ" sz="2800" b="1" dirty="0" smtClean="0">
                <a:solidFill>
                  <a:srgbClr val="002060"/>
                </a:solidFill>
              </a:rPr>
              <a:t>ادوات الباحث العلمي التي يستخدمها لتطبيق المنهج الوصفي :</a:t>
            </a:r>
          </a:p>
          <a:p>
            <a:pPr algn="just"/>
            <a:r>
              <a:rPr lang="ar-IQ" sz="2800" b="1" dirty="0" smtClean="0">
                <a:solidFill>
                  <a:srgbClr val="002060"/>
                </a:solidFill>
              </a:rPr>
              <a:t>1-	الاستبيان وهو في مقدمة الادوات .</a:t>
            </a:r>
          </a:p>
          <a:p>
            <a:pPr algn="just"/>
            <a:r>
              <a:rPr lang="ar-IQ" sz="2800" b="1" dirty="0" smtClean="0">
                <a:solidFill>
                  <a:srgbClr val="002060"/>
                </a:solidFill>
              </a:rPr>
              <a:t>وهي عبارة عن اسئلة ذات صلة بموضوع البحث يصيغها الباحث في استمارة تسمى (استمارة الاستبيان ). بغرض جمع المعلومات وتنقسم الى قسمين وهي </a:t>
            </a:r>
          </a:p>
          <a:p>
            <a:pPr algn="just"/>
            <a:r>
              <a:rPr lang="ar-IQ" sz="2800" b="1" dirty="0" smtClean="0">
                <a:solidFill>
                  <a:srgbClr val="002060"/>
                </a:solidFill>
              </a:rPr>
              <a:t>1	- استبيان مفتوح </a:t>
            </a:r>
          </a:p>
          <a:p>
            <a:pPr algn="just"/>
            <a:r>
              <a:rPr lang="ar-IQ" sz="2800" b="1" dirty="0" smtClean="0">
                <a:solidFill>
                  <a:srgbClr val="002060"/>
                </a:solidFill>
              </a:rPr>
              <a:t>3-	استبيان مغلق </a:t>
            </a:r>
          </a:p>
          <a:p>
            <a:pPr algn="just"/>
            <a:r>
              <a:rPr lang="ar-IQ" sz="2800" b="1" dirty="0" smtClean="0">
                <a:solidFill>
                  <a:srgbClr val="002060"/>
                </a:solidFill>
              </a:rPr>
              <a:t>4-	استبيان المفتوح المغلق </a:t>
            </a:r>
          </a:p>
          <a:p>
            <a:endParaRPr lang="ar-IQ" sz="2800" b="1" dirty="0" smtClean="0"/>
          </a:p>
          <a:p>
            <a:endParaRPr lang="ar-IQ" sz="2800" b="1" dirty="0"/>
          </a:p>
        </p:txBody>
      </p:sp>
    </p:spTree>
    <p:extLst>
      <p:ext uri="{BB962C8B-B14F-4D97-AF65-F5344CB8AC3E}">
        <p14:creationId xmlns:p14="http://schemas.microsoft.com/office/powerpoint/2010/main" val="2312939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2654" y="188640"/>
            <a:ext cx="8640960" cy="6294031"/>
          </a:xfrm>
          <a:prstGeom prst="rect">
            <a:avLst/>
          </a:prstGeom>
        </p:spPr>
        <p:txBody>
          <a:bodyPr wrap="square">
            <a:spAutoFit/>
          </a:bodyPr>
          <a:lstStyle/>
          <a:p>
            <a:endParaRPr lang="ar-IQ" sz="2700" b="1" dirty="0" smtClean="0">
              <a:solidFill>
                <a:srgbClr val="002060"/>
              </a:solidFill>
            </a:endParaRPr>
          </a:p>
          <a:p>
            <a:r>
              <a:rPr lang="ar-IQ" sz="2700" b="1" dirty="0" smtClean="0">
                <a:solidFill>
                  <a:srgbClr val="002060"/>
                </a:solidFill>
              </a:rPr>
              <a:t>1-	الاستبيان المفتوح – يضع الباحث اسئلة انشائية مفحوصين دون قيد </a:t>
            </a:r>
          </a:p>
          <a:p>
            <a:r>
              <a:rPr lang="ar-IQ" sz="2700" b="1" dirty="0" smtClean="0">
                <a:solidFill>
                  <a:srgbClr val="002060"/>
                </a:solidFill>
              </a:rPr>
              <a:t>2-	الاستبيان المغلق – يحدد الباحث اجابات معينة يختار المفحوص منها ما يناسبه .</a:t>
            </a:r>
          </a:p>
          <a:p>
            <a:r>
              <a:rPr lang="ar-IQ" sz="2700" b="1" dirty="0" smtClean="0">
                <a:solidFill>
                  <a:srgbClr val="002060"/>
                </a:solidFill>
              </a:rPr>
              <a:t>3-	الاستبيان المفتوح المعلق يجمع بين الاثنين .</a:t>
            </a:r>
          </a:p>
          <a:p>
            <a:r>
              <a:rPr lang="ar-IQ" sz="2700" b="1" dirty="0" smtClean="0">
                <a:solidFill>
                  <a:srgbClr val="002060"/>
                </a:solidFill>
              </a:rPr>
              <a:t>4-	المقابلات –لقاء مباشر لجمع الباحث وعينة الدراسة ويقوم با لقاء اسئلة ويتلقى الاجابة عن طريق الكتابة او التسجيل الصوتي او الصوري .</a:t>
            </a:r>
          </a:p>
          <a:p>
            <a:r>
              <a:rPr lang="ar-IQ" sz="2700" b="1" dirty="0" smtClean="0">
                <a:solidFill>
                  <a:srgbClr val="002060"/>
                </a:solidFill>
              </a:rPr>
              <a:t>5-	الملاحظات – عبارة عن مراقبة العينة  من خلال حواس الباحث باستخدام بطاقة الملاحظ </a:t>
            </a:r>
          </a:p>
          <a:p>
            <a:r>
              <a:rPr lang="ar-IQ" sz="2700" b="1" dirty="0" smtClean="0">
                <a:solidFill>
                  <a:srgbClr val="002060"/>
                </a:solidFill>
              </a:rPr>
              <a:t>مزاياه :-</a:t>
            </a:r>
          </a:p>
          <a:p>
            <a:r>
              <a:rPr lang="ar-IQ" sz="2700" b="1" dirty="0" smtClean="0">
                <a:solidFill>
                  <a:srgbClr val="002060"/>
                </a:solidFill>
              </a:rPr>
              <a:t>1-	يستخدم الاسلوب الكمي والكيفي .</a:t>
            </a:r>
          </a:p>
          <a:p>
            <a:r>
              <a:rPr lang="ar-IQ" sz="2700" b="1" dirty="0" smtClean="0">
                <a:solidFill>
                  <a:srgbClr val="002060"/>
                </a:solidFill>
              </a:rPr>
              <a:t>2-	يهتم بجمع معلومات كبيرة .</a:t>
            </a:r>
          </a:p>
          <a:p>
            <a:r>
              <a:rPr lang="ar-IQ" sz="2700" b="1" dirty="0" smtClean="0">
                <a:solidFill>
                  <a:srgbClr val="002060"/>
                </a:solidFill>
              </a:rPr>
              <a:t>3-	يعتمد على التحليل .</a:t>
            </a:r>
          </a:p>
          <a:p>
            <a:r>
              <a:rPr lang="ar-IQ" sz="2700" b="1" dirty="0" smtClean="0">
                <a:solidFill>
                  <a:srgbClr val="002060"/>
                </a:solidFill>
              </a:rPr>
              <a:t>4-	يستخدم كافة الادوات الممكنة في جمع البيانات .</a:t>
            </a:r>
          </a:p>
          <a:p>
            <a:endParaRPr lang="ar-IQ" sz="2500" b="1" dirty="0"/>
          </a:p>
        </p:txBody>
      </p:sp>
    </p:spTree>
    <p:extLst>
      <p:ext uri="{BB962C8B-B14F-4D97-AF65-F5344CB8AC3E}">
        <p14:creationId xmlns:p14="http://schemas.microsoft.com/office/powerpoint/2010/main" val="428949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67544" y="260648"/>
            <a:ext cx="8136904" cy="6001643"/>
          </a:xfrm>
          <a:prstGeom prst="rect">
            <a:avLst/>
          </a:prstGeom>
        </p:spPr>
        <p:txBody>
          <a:bodyPr wrap="square">
            <a:spAutoFit/>
          </a:bodyPr>
          <a:lstStyle/>
          <a:p>
            <a:r>
              <a:rPr lang="ar-IQ" sz="4800" dirty="0" smtClean="0"/>
              <a:t>               </a:t>
            </a:r>
            <a:r>
              <a:rPr lang="ar-IQ" sz="4800" b="1" dirty="0" smtClean="0">
                <a:solidFill>
                  <a:srgbClr val="002060"/>
                </a:solidFill>
              </a:rPr>
              <a:t>محاضرة بعنوان </a:t>
            </a:r>
            <a:br>
              <a:rPr lang="ar-IQ" sz="4800" b="1" dirty="0" smtClean="0">
                <a:solidFill>
                  <a:srgbClr val="002060"/>
                </a:solidFill>
              </a:rPr>
            </a:br>
            <a:r>
              <a:rPr lang="ar-IQ" sz="4800" b="1" dirty="0" smtClean="0">
                <a:solidFill>
                  <a:srgbClr val="002060"/>
                </a:solidFill>
              </a:rPr>
              <a:t>  ((المناهج التي تفيد الباحث في بحثه ))</a:t>
            </a:r>
            <a:br>
              <a:rPr lang="ar-IQ" sz="4800" b="1" dirty="0" smtClean="0">
                <a:solidFill>
                  <a:srgbClr val="002060"/>
                </a:solidFill>
              </a:rPr>
            </a:br>
            <a:r>
              <a:rPr lang="ar-IQ" sz="4800" b="1" dirty="0" smtClean="0">
                <a:solidFill>
                  <a:srgbClr val="002060"/>
                </a:solidFill>
              </a:rPr>
              <a:t>               المزايا والعيوب</a:t>
            </a:r>
            <a:br>
              <a:rPr lang="ar-IQ" sz="4800" b="1" dirty="0" smtClean="0">
                <a:solidFill>
                  <a:srgbClr val="002060"/>
                </a:solidFill>
              </a:rPr>
            </a:br>
            <a:r>
              <a:rPr lang="ar-IQ" sz="4800" b="1" dirty="0" smtClean="0">
                <a:solidFill>
                  <a:srgbClr val="002060"/>
                </a:solidFill>
              </a:rPr>
              <a:t>       الدراسات العليا .. ماجستير ادب </a:t>
            </a:r>
            <a:br>
              <a:rPr lang="ar-IQ" sz="4800" b="1" dirty="0" smtClean="0">
                <a:solidFill>
                  <a:srgbClr val="002060"/>
                </a:solidFill>
              </a:rPr>
            </a:br>
            <a:r>
              <a:rPr lang="ar-IQ" sz="4800" b="1" dirty="0" smtClean="0">
                <a:solidFill>
                  <a:srgbClr val="002060"/>
                </a:solidFill>
              </a:rPr>
              <a:t/>
            </a:r>
            <a:br>
              <a:rPr lang="ar-IQ" sz="4800" b="1" dirty="0" smtClean="0">
                <a:solidFill>
                  <a:srgbClr val="002060"/>
                </a:solidFill>
              </a:rPr>
            </a:br>
            <a:r>
              <a:rPr lang="ar-IQ" sz="4800" b="1" dirty="0" smtClean="0">
                <a:solidFill>
                  <a:srgbClr val="002060"/>
                </a:solidFill>
              </a:rPr>
              <a:t>            الاستاذ المساعد الدكتور </a:t>
            </a:r>
            <a:br>
              <a:rPr lang="ar-IQ" sz="4800" b="1" dirty="0" smtClean="0">
                <a:solidFill>
                  <a:srgbClr val="002060"/>
                </a:solidFill>
              </a:rPr>
            </a:br>
            <a:r>
              <a:rPr lang="ar-IQ" sz="4800" b="1" dirty="0" smtClean="0">
                <a:solidFill>
                  <a:srgbClr val="002060"/>
                </a:solidFill>
              </a:rPr>
              <a:t>        (  لؤي صيهود فواز التميمي )</a:t>
            </a:r>
            <a:br>
              <a:rPr lang="ar-IQ" sz="4800" b="1" dirty="0" smtClean="0">
                <a:solidFill>
                  <a:srgbClr val="002060"/>
                </a:solidFill>
              </a:rPr>
            </a:br>
            <a:endParaRPr lang="ar-IQ" sz="4800" b="1" dirty="0">
              <a:solidFill>
                <a:srgbClr val="002060"/>
              </a:solidFill>
            </a:endParaRPr>
          </a:p>
        </p:txBody>
      </p:sp>
    </p:spTree>
    <p:extLst>
      <p:ext uri="{BB962C8B-B14F-4D97-AF65-F5344CB8AC3E}">
        <p14:creationId xmlns:p14="http://schemas.microsoft.com/office/powerpoint/2010/main" val="33187287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88640"/>
            <a:ext cx="8496944" cy="6001643"/>
          </a:xfrm>
          <a:prstGeom prst="rect">
            <a:avLst/>
          </a:prstGeom>
        </p:spPr>
        <p:txBody>
          <a:bodyPr wrap="square">
            <a:spAutoFit/>
          </a:bodyPr>
          <a:lstStyle/>
          <a:p>
            <a:endParaRPr lang="ar-IQ" sz="3200" b="1" dirty="0" smtClean="0">
              <a:solidFill>
                <a:srgbClr val="002060"/>
              </a:solidFill>
            </a:endParaRPr>
          </a:p>
          <a:p>
            <a:r>
              <a:rPr lang="ar-IQ" sz="3200" b="1" dirty="0" smtClean="0">
                <a:solidFill>
                  <a:srgbClr val="002060"/>
                </a:solidFill>
              </a:rPr>
              <a:t>سلبياته :-</a:t>
            </a:r>
          </a:p>
          <a:p>
            <a:r>
              <a:rPr lang="ar-IQ" sz="3200" b="1" dirty="0" smtClean="0">
                <a:solidFill>
                  <a:srgbClr val="002060"/>
                </a:solidFill>
              </a:rPr>
              <a:t>1-	صعوبة تعميم النتائج لان المشكلة مرتبطة بزمان ومكان.</a:t>
            </a:r>
          </a:p>
          <a:p>
            <a:r>
              <a:rPr lang="ar-IQ" sz="3200" b="1" dirty="0" smtClean="0">
                <a:solidFill>
                  <a:srgbClr val="002060"/>
                </a:solidFill>
              </a:rPr>
              <a:t>2-	النبؤ محدود لان المشكلة قد تتغير العوامل المؤثرة فيها .</a:t>
            </a:r>
          </a:p>
          <a:p>
            <a:r>
              <a:rPr lang="ar-IQ" sz="3200" b="1" dirty="0" smtClean="0">
                <a:solidFill>
                  <a:srgbClr val="002060"/>
                </a:solidFill>
              </a:rPr>
              <a:t>3-	قد يختبر الباحث عند اختباره مصادر البحث.</a:t>
            </a:r>
          </a:p>
          <a:p>
            <a:endParaRPr lang="ar-IQ" sz="3200" b="1" dirty="0">
              <a:solidFill>
                <a:srgbClr val="002060"/>
              </a:solidFill>
            </a:endParaRPr>
          </a:p>
          <a:p>
            <a:endParaRPr lang="ar-IQ" sz="3200" b="1" dirty="0" smtClean="0">
              <a:solidFill>
                <a:srgbClr val="002060"/>
              </a:solidFill>
            </a:endParaRPr>
          </a:p>
          <a:p>
            <a:r>
              <a:rPr lang="ar-IQ" sz="3200" b="1" dirty="0" smtClean="0">
                <a:solidFill>
                  <a:srgbClr val="002060"/>
                </a:solidFill>
              </a:rPr>
              <a:t>المصدر </a:t>
            </a:r>
          </a:p>
          <a:p>
            <a:r>
              <a:rPr lang="ar-IQ" sz="3200" b="1" dirty="0" smtClean="0">
                <a:solidFill>
                  <a:srgbClr val="002060"/>
                </a:solidFill>
              </a:rPr>
              <a:t>1-	 منهج البحث العلمي    (  بيداء عبد مهدي )</a:t>
            </a:r>
          </a:p>
          <a:p>
            <a:r>
              <a:rPr lang="ar-IQ" sz="3200" b="1" dirty="0" smtClean="0">
                <a:solidFill>
                  <a:srgbClr val="002060"/>
                </a:solidFill>
              </a:rPr>
              <a:t>2-	 اساسيات البحث العلمي   (موفق الحمداني واخرون)</a:t>
            </a:r>
          </a:p>
          <a:p>
            <a:r>
              <a:rPr lang="ar-IQ" sz="3200" b="1" dirty="0" smtClean="0">
                <a:solidFill>
                  <a:srgbClr val="002060"/>
                </a:solidFill>
              </a:rPr>
              <a:t>3-	مؤسسة الوراق للنشر والتوزيع عمان (1426 هجرية - 2006  ميلادية )</a:t>
            </a:r>
            <a:endParaRPr lang="ar-IQ" sz="3200" b="1" dirty="0">
              <a:solidFill>
                <a:srgbClr val="002060"/>
              </a:solidFill>
            </a:endParaRPr>
          </a:p>
        </p:txBody>
      </p:sp>
    </p:spTree>
    <p:extLst>
      <p:ext uri="{BB962C8B-B14F-4D97-AF65-F5344CB8AC3E}">
        <p14:creationId xmlns:p14="http://schemas.microsoft.com/office/powerpoint/2010/main" val="3898446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95536" y="188640"/>
            <a:ext cx="8550696" cy="6494085"/>
          </a:xfrm>
          <a:prstGeom prst="rect">
            <a:avLst/>
          </a:prstGeom>
        </p:spPr>
        <p:txBody>
          <a:bodyPr wrap="square">
            <a:spAutoFit/>
          </a:bodyPr>
          <a:lstStyle/>
          <a:p>
            <a:r>
              <a:rPr lang="ar-IQ" sz="3200" b="1" dirty="0" smtClean="0"/>
              <a:t>المنهج المقارن:</a:t>
            </a:r>
          </a:p>
          <a:p>
            <a:pPr algn="just"/>
            <a:r>
              <a:rPr lang="ar-IQ" sz="3200" b="1" dirty="0" smtClean="0"/>
              <a:t>هو المنهج الدي يستعمل المقارنة كأداة معرفية فيقارن بين ظاهرتين ؛ أو أكثر بهدف تقدير أوجه التشابه و الاختلاف فيما بينها.</a:t>
            </a:r>
          </a:p>
          <a:p>
            <a:pPr algn="just"/>
            <a:r>
              <a:rPr lang="ar-IQ" sz="3200" b="1" dirty="0" smtClean="0"/>
              <a:t>أما في الادب فالمنهج  المقارن يدرس التأثير والتأثر و مظاهرهما بين الادب سواء  فيما يتعلق بالأصول  الفنية العامة للأجناس والمذاهب الأدبية ؛أو التيارات الفكرية ؛ أو طبيعة الموضوعات والمواقف والأشخاص التي تعالج أو تحاكم  في الادب .</a:t>
            </a:r>
          </a:p>
          <a:p>
            <a:pPr algn="just"/>
            <a:r>
              <a:rPr lang="ar-IQ" sz="3200" b="1" dirty="0" smtClean="0"/>
              <a:t>هدف المنهج المقارن :</a:t>
            </a:r>
          </a:p>
          <a:p>
            <a:pPr algn="just"/>
            <a:r>
              <a:rPr lang="ar-IQ" sz="3200" b="1" dirty="0" smtClean="0"/>
              <a:t>معرفة التأثير والتأثر وأوجه الشبه والاختلاف ؛والبحث عن القواسم المشتركة بين الظواهر  والمواضيع التي تجري بينهما المقارنة .</a:t>
            </a:r>
            <a:endParaRPr lang="ar-IQ" sz="3200" b="1" dirty="0"/>
          </a:p>
        </p:txBody>
      </p:sp>
    </p:spTree>
    <p:extLst>
      <p:ext uri="{BB962C8B-B14F-4D97-AF65-F5344CB8AC3E}">
        <p14:creationId xmlns:p14="http://schemas.microsoft.com/office/powerpoint/2010/main" val="14188273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60648"/>
            <a:ext cx="8460432" cy="6093976"/>
          </a:xfrm>
          <a:prstGeom prst="rect">
            <a:avLst/>
          </a:prstGeom>
        </p:spPr>
        <p:txBody>
          <a:bodyPr wrap="square">
            <a:spAutoFit/>
          </a:bodyPr>
          <a:lstStyle/>
          <a:p>
            <a:r>
              <a:rPr lang="ar-IQ" sz="2600" b="1" dirty="0" smtClean="0">
                <a:solidFill>
                  <a:srgbClr val="002060"/>
                </a:solidFill>
              </a:rPr>
              <a:t>سمات المنهج المقارن: </a:t>
            </a:r>
          </a:p>
          <a:p>
            <a:r>
              <a:rPr lang="ar-IQ" sz="2600" b="1" dirty="0" smtClean="0">
                <a:solidFill>
                  <a:srgbClr val="002060"/>
                </a:solidFill>
              </a:rPr>
              <a:t>1-دراسة ظاهرتين أو أكثر ؛ يعد المنهج الوحيد الذي ينفرد بدراسة ظاهرتين أو أكثر وذلك من خلال المقارنة بينهما.</a:t>
            </a:r>
          </a:p>
          <a:p>
            <a:r>
              <a:rPr lang="ar-IQ" sz="2600" b="1" dirty="0" smtClean="0">
                <a:solidFill>
                  <a:srgbClr val="002060"/>
                </a:solidFill>
              </a:rPr>
              <a:t>2- وجود صلة بين الظاهرتين : لا بد ان يكون بين الظاهرتين صلة لكنها يختلفان في عهد ما </a:t>
            </a:r>
          </a:p>
          <a:p>
            <a:r>
              <a:rPr lang="ar-IQ" sz="2600" b="1" dirty="0" smtClean="0">
                <a:solidFill>
                  <a:srgbClr val="002060"/>
                </a:solidFill>
              </a:rPr>
              <a:t>مثل : المقارنة بين أدبين مختلفين من حيث اللغة ؛ كالمقارنة بين الأدب العربي والأدب الكردي </a:t>
            </a:r>
          </a:p>
          <a:p>
            <a:r>
              <a:rPr lang="ar-IQ" sz="2600" b="1" dirty="0" smtClean="0">
                <a:solidFill>
                  <a:srgbClr val="002060"/>
                </a:solidFill>
              </a:rPr>
              <a:t>3-معرفة أوجه الشبه والاختلاف من الظواهر والموضوعات التي تقارنها .</a:t>
            </a:r>
          </a:p>
          <a:p>
            <a:r>
              <a:rPr lang="ar-IQ" sz="2600" b="1" dirty="0" smtClean="0">
                <a:solidFill>
                  <a:srgbClr val="002060"/>
                </a:solidFill>
              </a:rPr>
              <a:t>4-احتياجه الى المناهج الاخرى : يحتاج الاستعانة بالمناهج الاخرى كالوضعي و المعياري و التاريخي .</a:t>
            </a:r>
          </a:p>
          <a:p>
            <a:r>
              <a:rPr lang="ar-IQ" sz="2600" b="1" dirty="0" smtClean="0">
                <a:solidFill>
                  <a:srgbClr val="002060"/>
                </a:solidFill>
              </a:rPr>
              <a:t>5- يلتزم على الباحث ان يكون ذو معرفة تامة بخصائص وتفاصيل الى الظواهر التي تقارن مزايا وعيوب المنهج المقارن من المزايا يمكن عن طريقة دراسة العلاقة بين الكم من الظواهر والموضوعات ومنها الادب التقربه المسافات . ومن عيوبه صعوبة الحصول على مصادر كافية استغرق الكثير من الوقت للتحقق من الظاهرتين و دراستها بدقة .</a:t>
            </a:r>
            <a:endParaRPr lang="ar-IQ" sz="2600" b="1" dirty="0">
              <a:solidFill>
                <a:srgbClr val="002060"/>
              </a:solidFill>
            </a:endParaRPr>
          </a:p>
        </p:txBody>
      </p:sp>
    </p:spTree>
    <p:extLst>
      <p:ext uri="{BB962C8B-B14F-4D97-AF65-F5344CB8AC3E}">
        <p14:creationId xmlns:p14="http://schemas.microsoft.com/office/powerpoint/2010/main" val="8876265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60648"/>
            <a:ext cx="8568952" cy="6463308"/>
          </a:xfrm>
          <a:prstGeom prst="rect">
            <a:avLst/>
          </a:prstGeom>
        </p:spPr>
        <p:txBody>
          <a:bodyPr wrap="square">
            <a:spAutoFit/>
          </a:bodyPr>
          <a:lstStyle/>
          <a:p>
            <a:r>
              <a:rPr lang="ar-IQ" sz="2300" b="1" dirty="0" smtClean="0">
                <a:solidFill>
                  <a:srgbClr val="002060"/>
                </a:solidFill>
              </a:rPr>
              <a:t>خطوات المنهج المقارن: </a:t>
            </a:r>
          </a:p>
          <a:p>
            <a:r>
              <a:rPr lang="ar-IQ" sz="2300" b="1" dirty="0" smtClean="0">
                <a:solidFill>
                  <a:srgbClr val="002060"/>
                </a:solidFill>
              </a:rPr>
              <a:t>- تحديد موضوع المقارنة لابد عدد الباحث الموضوع الذي يود المقارنة فيه وان يقوم بدراسة بشكل كافي ووافي كما علية ان يعرف الموضوع المنهجي الذي يختار فيه العينة لدراستها ومقارنتها </a:t>
            </a:r>
          </a:p>
          <a:p>
            <a:r>
              <a:rPr lang="ar-IQ" sz="2300" b="1" dirty="0" smtClean="0">
                <a:solidFill>
                  <a:srgbClr val="002060"/>
                </a:solidFill>
              </a:rPr>
              <a:t>- وضع متغيرات المقارنة </a:t>
            </a:r>
          </a:p>
          <a:p>
            <a:r>
              <a:rPr lang="ar-IQ" sz="2300" b="1" dirty="0" smtClean="0">
                <a:solidFill>
                  <a:srgbClr val="002060"/>
                </a:solidFill>
              </a:rPr>
              <a:t>يقوم الباحث بصياغة علاقات افتراضية تحوي على نقاط التشابه والاختلاف بين المتغيرات الامر الذي يسهل دراستها </a:t>
            </a:r>
          </a:p>
          <a:p>
            <a:r>
              <a:rPr lang="ar-IQ" sz="2300" b="1" dirty="0" smtClean="0">
                <a:solidFill>
                  <a:srgbClr val="002060"/>
                </a:solidFill>
              </a:rPr>
              <a:t>-	تفسير  بيانات موضوع المقارنة </a:t>
            </a:r>
          </a:p>
          <a:p>
            <a:r>
              <a:rPr lang="ar-IQ" sz="2300" b="1" dirty="0" smtClean="0">
                <a:solidFill>
                  <a:srgbClr val="002060"/>
                </a:solidFill>
              </a:rPr>
              <a:t>يجب ان يكون الباحث واصل الى اطلع خلالها على كافة البيانات ومعلومات البحث وأتقنها لتسهيل علية المقارنة </a:t>
            </a:r>
          </a:p>
          <a:p>
            <a:r>
              <a:rPr lang="ar-IQ" sz="2300" b="1" dirty="0" smtClean="0">
                <a:solidFill>
                  <a:srgbClr val="002060"/>
                </a:solidFill>
              </a:rPr>
              <a:t>-	الحصول على نتائج المقارنة </a:t>
            </a:r>
          </a:p>
          <a:p>
            <a:r>
              <a:rPr lang="ar-IQ" sz="2300" b="1" dirty="0" smtClean="0">
                <a:solidFill>
                  <a:srgbClr val="002060"/>
                </a:solidFill>
              </a:rPr>
              <a:t>وهي النتائج التي يسهل اليها الباحث بعد ان ينتهي من  اجراء المقارنة بين الموضوع الذي يقوم بدراسته.</a:t>
            </a:r>
          </a:p>
          <a:p>
            <a:r>
              <a:rPr lang="ar-IQ" sz="2300" b="1" dirty="0" smtClean="0">
                <a:solidFill>
                  <a:srgbClr val="002060"/>
                </a:solidFill>
              </a:rPr>
              <a:t> طرق تطبيق المنهج المقارن: </a:t>
            </a:r>
          </a:p>
          <a:p>
            <a:r>
              <a:rPr lang="ar-IQ" sz="2300" b="1" dirty="0" smtClean="0">
                <a:solidFill>
                  <a:srgbClr val="002060"/>
                </a:solidFill>
              </a:rPr>
              <a:t>-	طريقة الاتفاق : يقوم الباحث بجمع كافة النقاط المتشابهة بين الموضوعين وبالتالي ينشى نقاط الاختلاف </a:t>
            </a:r>
          </a:p>
          <a:p>
            <a:r>
              <a:rPr lang="ar-IQ" sz="2300" b="1" dirty="0" smtClean="0">
                <a:solidFill>
                  <a:srgbClr val="002060"/>
                </a:solidFill>
              </a:rPr>
              <a:t>-	طريقة الاختلاف : وهي عكس الطريقة الاولى يقوم فيها الباحث بجمع النقاط والافكار المختلفة .</a:t>
            </a:r>
            <a:endParaRPr lang="ar-IQ" sz="2300" b="1" dirty="0">
              <a:solidFill>
                <a:srgbClr val="002060"/>
              </a:solidFill>
            </a:endParaRPr>
          </a:p>
        </p:txBody>
      </p:sp>
    </p:spTree>
    <p:extLst>
      <p:ext uri="{BB962C8B-B14F-4D97-AF65-F5344CB8AC3E}">
        <p14:creationId xmlns:p14="http://schemas.microsoft.com/office/powerpoint/2010/main" val="1265739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63082" y="332656"/>
            <a:ext cx="8496944" cy="6494085"/>
          </a:xfrm>
          <a:prstGeom prst="rect">
            <a:avLst/>
          </a:prstGeom>
        </p:spPr>
        <p:txBody>
          <a:bodyPr wrap="square">
            <a:spAutoFit/>
          </a:bodyPr>
          <a:lstStyle/>
          <a:p>
            <a:endParaRPr lang="ar-IQ" sz="3200" b="1" dirty="0" smtClean="0">
              <a:solidFill>
                <a:srgbClr val="002060"/>
              </a:solidFill>
            </a:endParaRPr>
          </a:p>
          <a:p>
            <a:r>
              <a:rPr lang="ar-IQ" sz="3200" b="1" dirty="0" smtClean="0">
                <a:solidFill>
                  <a:srgbClr val="002060"/>
                </a:solidFill>
              </a:rPr>
              <a:t>عدة الباحث في الادب المقارن :</a:t>
            </a:r>
          </a:p>
          <a:p>
            <a:r>
              <a:rPr lang="ar-IQ" sz="3200" b="1" dirty="0" smtClean="0">
                <a:solidFill>
                  <a:srgbClr val="002060"/>
                </a:solidFill>
              </a:rPr>
              <a:t>لابد ان يكون الباحث  ب الادب المقارن على علم بالحقائق التاريخية للعصر الذي يدرسه كما عليه انه سيعرف معرفة دقيقة تاريخ الادب المختلفة الذي هو يدل البحث فيها . كما من الشروط ايضا قراءة النصوص بلغاتها الاصلية ويجب ان يكون الباحث ذا المام بالمراجع العامة لتكون دراسته  موفقة .</a:t>
            </a:r>
          </a:p>
          <a:p>
            <a:endParaRPr lang="ar-IQ" sz="3200" b="1" dirty="0" smtClean="0">
              <a:solidFill>
                <a:srgbClr val="002060"/>
              </a:solidFill>
            </a:endParaRPr>
          </a:p>
          <a:p>
            <a:r>
              <a:rPr lang="ar-IQ" sz="3200" b="1" dirty="0" smtClean="0">
                <a:solidFill>
                  <a:srgbClr val="002060"/>
                </a:solidFill>
              </a:rPr>
              <a:t>أمثلة على المنهج المقارن في الادب :</a:t>
            </a:r>
          </a:p>
          <a:p>
            <a:r>
              <a:rPr lang="ar-IQ" sz="3200" b="1" dirty="0" smtClean="0">
                <a:solidFill>
                  <a:srgbClr val="002060"/>
                </a:solidFill>
              </a:rPr>
              <a:t>-	بنية الزمان في روايتي الجحيم المقدس لبرهان المتساوي و هيدلة لحسين عارف .</a:t>
            </a:r>
          </a:p>
          <a:p>
            <a:r>
              <a:rPr lang="ar-IQ" sz="3200" b="1" dirty="0" smtClean="0">
                <a:solidFill>
                  <a:srgbClr val="002060"/>
                </a:solidFill>
              </a:rPr>
              <a:t>-	الرثاء عند لطيف هلت وغزاي درع الطائي .</a:t>
            </a:r>
          </a:p>
          <a:p>
            <a:endParaRPr lang="ar-IQ" sz="3200" b="1" dirty="0">
              <a:solidFill>
                <a:srgbClr val="002060"/>
              </a:solidFill>
            </a:endParaRPr>
          </a:p>
        </p:txBody>
      </p:sp>
    </p:spTree>
    <p:extLst>
      <p:ext uri="{BB962C8B-B14F-4D97-AF65-F5344CB8AC3E}">
        <p14:creationId xmlns:p14="http://schemas.microsoft.com/office/powerpoint/2010/main" val="35581107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2194" y="334633"/>
            <a:ext cx="8712968" cy="6555641"/>
          </a:xfrm>
          <a:prstGeom prst="rect">
            <a:avLst/>
          </a:prstGeom>
        </p:spPr>
        <p:txBody>
          <a:bodyPr wrap="square">
            <a:spAutoFit/>
          </a:bodyPr>
          <a:lstStyle/>
          <a:p>
            <a:r>
              <a:rPr lang="ar-IQ" sz="2800" b="1" dirty="0" smtClean="0">
                <a:solidFill>
                  <a:srgbClr val="002060"/>
                </a:solidFill>
              </a:rPr>
              <a:t>رأيي الشخصي بالمنهج المقارن: </a:t>
            </a:r>
          </a:p>
          <a:p>
            <a:pPr algn="just"/>
            <a:r>
              <a:rPr lang="ar-IQ" sz="2800" b="1" dirty="0" smtClean="0">
                <a:solidFill>
                  <a:srgbClr val="002060"/>
                </a:solidFill>
              </a:rPr>
              <a:t>اننا قد عبرنا مرحلة الكلاسيكيات  في الكتابة والدراسات ولأننا نبحث عن الجديد والاختلاف ربما وصلنا لمرحلة المقارنة وما بعد المقارنة ونسهل الى ما بعد المقارنة أرى المقارن من ارقى المناهج وان كان لكل منهج جمالياته وفوائده ؛ لكن المنهج المقارن يحاول دائما ان يقرب المسافات وخاصة بين الأدب حيث يعبر الحدود كلها ليقدم صورة مكونه من اكثر من جهة خدمة للجميع ولاسيما الأدب التي تقارن بها .</a:t>
            </a:r>
          </a:p>
          <a:p>
            <a:pPr algn="just"/>
            <a:r>
              <a:rPr lang="ar-IQ" sz="2800" b="1" dirty="0" smtClean="0">
                <a:solidFill>
                  <a:srgbClr val="002060"/>
                </a:solidFill>
              </a:rPr>
              <a:t>لا شك ان البحث في هذا الميدان أمرا ليس هينا خاصة في يومنا هذا لكن من سلك هذا الطريق يتقدم أكليلآ من الجمال ليظل عطرها عالقا في النفوس وبهمته الواضحة في الكتابة .</a:t>
            </a:r>
          </a:p>
          <a:p>
            <a:endParaRPr lang="ar-IQ" sz="2800" b="1" dirty="0" smtClean="0">
              <a:solidFill>
                <a:srgbClr val="002060"/>
              </a:solidFill>
            </a:endParaRPr>
          </a:p>
          <a:p>
            <a:r>
              <a:rPr lang="ar-IQ" sz="2800" b="1" dirty="0" smtClean="0">
                <a:solidFill>
                  <a:srgbClr val="002060"/>
                </a:solidFill>
              </a:rPr>
              <a:t>مصادر المنهج المقارن :</a:t>
            </a:r>
          </a:p>
          <a:p>
            <a:r>
              <a:rPr lang="ar-IQ" sz="2800" b="1" dirty="0" smtClean="0">
                <a:solidFill>
                  <a:srgbClr val="002060"/>
                </a:solidFill>
              </a:rPr>
              <a:t>- البحث العلمي كنظام  حمدان محمد زياد </a:t>
            </a:r>
          </a:p>
          <a:p>
            <a:r>
              <a:rPr lang="ar-IQ" sz="2800" b="1" dirty="0" smtClean="0">
                <a:solidFill>
                  <a:srgbClr val="002060"/>
                </a:solidFill>
              </a:rPr>
              <a:t>- البحث العلمي أسسه مناهجه اساليبه رغد مصطفى </a:t>
            </a:r>
          </a:p>
          <a:p>
            <a:r>
              <a:rPr lang="ar-IQ" sz="2800" b="1" dirty="0" smtClean="0">
                <a:solidFill>
                  <a:srgbClr val="002060"/>
                </a:solidFill>
              </a:rPr>
              <a:t>الادب المقارن  محمد غنيمي هلال</a:t>
            </a:r>
            <a:endParaRPr lang="ar-IQ" sz="2800" b="1" dirty="0">
              <a:solidFill>
                <a:srgbClr val="002060"/>
              </a:solidFill>
            </a:endParaRPr>
          </a:p>
        </p:txBody>
      </p:sp>
    </p:spTree>
    <p:extLst>
      <p:ext uri="{BB962C8B-B14F-4D97-AF65-F5344CB8AC3E}">
        <p14:creationId xmlns:p14="http://schemas.microsoft.com/office/powerpoint/2010/main" val="3650908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274638"/>
            <a:ext cx="8435280" cy="6322714"/>
          </a:xfrm>
        </p:spPr>
        <p:txBody>
          <a:bodyPr>
            <a:noAutofit/>
          </a:bodyPr>
          <a:lstStyle/>
          <a:p>
            <a:pPr algn="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400" dirty="0" smtClean="0"/>
              <a:t/>
            </a:r>
            <a:br>
              <a:rPr lang="ar-IQ" sz="2400" dirty="0" smtClean="0"/>
            </a:br>
            <a:r>
              <a:rPr lang="ar-IQ" sz="2400" dirty="0"/>
              <a:t/>
            </a:r>
            <a:br>
              <a:rPr lang="ar-IQ" sz="2400" dirty="0"/>
            </a:br>
            <a:r>
              <a:rPr lang="ar-IQ" sz="2800" b="1" dirty="0" smtClean="0">
                <a:solidFill>
                  <a:srgbClr val="002060"/>
                </a:solidFill>
              </a:rPr>
              <a:t/>
            </a:r>
            <a:br>
              <a:rPr lang="ar-IQ" sz="2800" b="1" dirty="0" smtClean="0">
                <a:solidFill>
                  <a:srgbClr val="002060"/>
                </a:solidFill>
              </a:rPr>
            </a:br>
            <a:r>
              <a:rPr lang="ar-IQ" sz="2800" b="1" dirty="0" smtClean="0">
                <a:solidFill>
                  <a:srgbClr val="002060"/>
                </a:solidFill>
              </a:rPr>
              <a:t>                                 </a:t>
            </a:r>
            <a:r>
              <a:rPr lang="ar-IQ" sz="3300" b="1" dirty="0" smtClean="0">
                <a:solidFill>
                  <a:srgbClr val="002060"/>
                </a:solidFill>
              </a:rPr>
              <a:t>المنهج التاريخي:</a:t>
            </a:r>
            <a:r>
              <a:rPr lang="ar-IQ" sz="2800" b="1" dirty="0" smtClean="0">
                <a:solidFill>
                  <a:srgbClr val="002060"/>
                </a:solidFill>
              </a:rPr>
              <a:t/>
            </a:r>
            <a:br>
              <a:rPr lang="ar-IQ" sz="2800" b="1" dirty="0" smtClean="0">
                <a:solidFill>
                  <a:srgbClr val="002060"/>
                </a:solidFill>
              </a:rPr>
            </a:br>
            <a:r>
              <a:rPr lang="ar-IQ" sz="3300" b="1" dirty="0" smtClean="0">
                <a:solidFill>
                  <a:srgbClr val="002060"/>
                </a:solidFill>
              </a:rPr>
              <a:t>المنهج التاريخي : منهج يتفاعل مع مختزل واهميـــــــــــة المعلومات الكامنة في التاريخ البعيد منه والقريب حيــث ان التاريخ ((هو مجموعة من الظواهر  والانشطة البشريـــــة والانسانية فان على الباحث ان يقوم بدراستها وفحصها)).(1)</a:t>
            </a:r>
            <a:br>
              <a:rPr lang="ar-IQ" sz="3300" b="1" dirty="0" smtClean="0">
                <a:solidFill>
                  <a:srgbClr val="002060"/>
                </a:solidFill>
              </a:rPr>
            </a:br>
            <a:r>
              <a:rPr lang="ar-IQ" sz="3300" b="1" dirty="0" smtClean="0">
                <a:solidFill>
                  <a:srgbClr val="002060"/>
                </a:solidFill>
              </a:rPr>
              <a:t>ويعرف ايضا: انه الطريقة التاريخية التي تعمل على تحليـل وتغير الحوادث التاريخية كا ساس  لفهم المشاكل المعاصرة والتنبؤ بما سيحدث او بما سيكون عليه بالمستقبل.(2)</a:t>
            </a:r>
            <a:br>
              <a:rPr lang="ar-IQ" sz="3300" b="1" dirty="0" smtClean="0">
                <a:solidFill>
                  <a:srgbClr val="002060"/>
                </a:solidFill>
              </a:rPr>
            </a:br>
            <a:r>
              <a:rPr lang="ar-IQ" sz="3300" b="1" dirty="0" smtClean="0">
                <a:solidFill>
                  <a:srgbClr val="002060"/>
                </a:solidFill>
              </a:rPr>
              <a:t>وسمي ايضا بالمنهاج (الاستردادي) لأنه عملية استـــــــراد وعملية اشراج للماضي (او هو منهج علمي مرتبط بمختلف العلوم الاخرى)</a:t>
            </a:r>
            <a:br>
              <a:rPr lang="ar-IQ" sz="3300" b="1" dirty="0" smtClean="0">
                <a:solidFill>
                  <a:srgbClr val="002060"/>
                </a:solidFill>
              </a:rPr>
            </a:br>
            <a:r>
              <a:rPr lang="ar-IQ" sz="2800" b="1" dirty="0" smtClean="0">
                <a:solidFill>
                  <a:srgbClr val="002060"/>
                </a:solidFill>
              </a:rPr>
              <a:t/>
            </a:r>
            <a:br>
              <a:rPr lang="ar-IQ" sz="2800" b="1" dirty="0" smtClean="0">
                <a:solidFill>
                  <a:srgbClr val="002060"/>
                </a:solidFill>
              </a:rPr>
            </a:br>
            <a:r>
              <a:rPr lang="ar-IQ" sz="2800" b="1" dirty="0" smtClean="0">
                <a:solidFill>
                  <a:srgbClr val="002060"/>
                </a:solidFill>
              </a:rPr>
              <a:t/>
            </a:r>
            <a:br>
              <a:rPr lang="ar-IQ" sz="2800" b="1" dirty="0" smtClean="0">
                <a:solidFill>
                  <a:srgbClr val="002060"/>
                </a:solidFill>
              </a:rPr>
            </a:br>
            <a:r>
              <a:rPr lang="ar-IQ" sz="2800" b="1" dirty="0" smtClean="0">
                <a:solidFill>
                  <a:srgbClr val="002060"/>
                </a:solidFill>
              </a:rPr>
              <a:t/>
            </a:r>
            <a:br>
              <a:rPr lang="ar-IQ" sz="2800" b="1" dirty="0" smtClean="0">
                <a:solidFill>
                  <a:srgbClr val="002060"/>
                </a:solidFill>
              </a:rPr>
            </a:br>
            <a:r>
              <a:rPr lang="ar-IQ" sz="2800" b="1" dirty="0" smtClean="0">
                <a:solidFill>
                  <a:srgbClr val="002060"/>
                </a:solidFill>
              </a:rPr>
              <a:t/>
            </a:r>
            <a:br>
              <a:rPr lang="ar-IQ" sz="2800" b="1" dirty="0" smtClean="0">
                <a:solidFill>
                  <a:srgbClr val="002060"/>
                </a:solidFill>
              </a:rPr>
            </a:br>
            <a:r>
              <a:rPr lang="ar-IQ" sz="1600" dirty="0" smtClean="0"/>
              <a:t/>
            </a:r>
            <a:br>
              <a:rPr lang="ar-IQ" sz="1600" dirty="0" smtClean="0"/>
            </a:br>
            <a:r>
              <a:rPr lang="ar-IQ" sz="1600" dirty="0" smtClean="0"/>
              <a:t/>
            </a:r>
            <a:br>
              <a:rPr lang="ar-IQ" sz="1600" dirty="0" smtClean="0"/>
            </a:br>
            <a:r>
              <a:rPr lang="ar-IQ" sz="1600" dirty="0" smtClean="0"/>
              <a:t/>
            </a:r>
            <a:br>
              <a:rPr lang="ar-IQ" sz="1600" dirty="0" smtClean="0"/>
            </a:br>
            <a:r>
              <a:rPr lang="ar-IQ" sz="1600" dirty="0" smtClean="0"/>
              <a:t/>
            </a:r>
            <a:br>
              <a:rPr lang="ar-IQ" sz="1600" dirty="0" smtClean="0"/>
            </a:br>
            <a:r>
              <a:rPr lang="ar-IQ" sz="1600" dirty="0" smtClean="0"/>
              <a:t/>
            </a:r>
            <a:br>
              <a:rPr lang="ar-IQ" sz="1600" dirty="0" smtClean="0"/>
            </a:br>
            <a:endParaRPr lang="ar-IQ" sz="1600" dirty="0"/>
          </a:p>
        </p:txBody>
      </p:sp>
    </p:spTree>
    <p:extLst>
      <p:ext uri="{BB962C8B-B14F-4D97-AF65-F5344CB8AC3E}">
        <p14:creationId xmlns:p14="http://schemas.microsoft.com/office/powerpoint/2010/main" val="2525845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335846"/>
            <a:ext cx="8424936" cy="6247864"/>
          </a:xfrm>
          <a:prstGeom prst="rect">
            <a:avLst/>
          </a:prstGeom>
        </p:spPr>
        <p:txBody>
          <a:bodyPr wrap="square">
            <a:spAutoFit/>
          </a:bodyPr>
          <a:lstStyle/>
          <a:p>
            <a:r>
              <a:rPr lang="ar-IQ" sz="2800" b="1" dirty="0" smtClean="0">
                <a:solidFill>
                  <a:srgbClr val="002060"/>
                </a:solidFill>
              </a:rPr>
              <a:t>اهمية المنهج التاريخي: </a:t>
            </a:r>
          </a:p>
          <a:p>
            <a:endParaRPr lang="ar-IQ" sz="2800" b="1" dirty="0" smtClean="0">
              <a:solidFill>
                <a:srgbClr val="002060"/>
              </a:solidFill>
            </a:endParaRPr>
          </a:p>
          <a:p>
            <a:r>
              <a:rPr lang="ar-IQ" sz="2800" b="1" dirty="0" smtClean="0">
                <a:solidFill>
                  <a:srgbClr val="002060"/>
                </a:solidFill>
              </a:rPr>
              <a:t>-	يهدف المنهج العلمي التاريخي تتبع الظاهرة المدروسة عبر مراحلها التاريخية ومعرفة اصلها وما مرت به من متغيرات وتطورات عبر مسيراتها التاريخية (3)</a:t>
            </a:r>
          </a:p>
          <a:p>
            <a:r>
              <a:rPr lang="ar-IQ" sz="2800" b="1" dirty="0" smtClean="0">
                <a:solidFill>
                  <a:srgbClr val="002060"/>
                </a:solidFill>
              </a:rPr>
              <a:t>-	المساعدة في التعرف على المشكلات التي واجهت الانسانية في الماضي </a:t>
            </a:r>
          </a:p>
          <a:p>
            <a:r>
              <a:rPr lang="ar-IQ" sz="2800" b="1" dirty="0" smtClean="0">
                <a:solidFill>
                  <a:srgbClr val="002060"/>
                </a:solidFill>
              </a:rPr>
              <a:t>-	المساعدة في الكشف عن الاصول الحقيقية للنظريات والمبادئ العلمية</a:t>
            </a:r>
          </a:p>
          <a:p>
            <a:endParaRPr lang="ar-IQ" sz="2800" b="1" dirty="0" smtClean="0">
              <a:solidFill>
                <a:srgbClr val="002060"/>
              </a:solidFill>
            </a:endParaRPr>
          </a:p>
          <a:p>
            <a:endParaRPr lang="ar-IQ" sz="2000" b="1" dirty="0" smtClean="0">
              <a:solidFill>
                <a:srgbClr val="002060"/>
              </a:solidFill>
            </a:endParaRPr>
          </a:p>
          <a:p>
            <a:endParaRPr lang="ar-IQ" sz="2000" b="1" dirty="0" smtClean="0">
              <a:solidFill>
                <a:srgbClr val="002060"/>
              </a:solidFill>
            </a:endParaRPr>
          </a:p>
          <a:p>
            <a:r>
              <a:rPr lang="ar-IQ" sz="2000" b="1" dirty="0" smtClean="0">
                <a:solidFill>
                  <a:srgbClr val="002060"/>
                </a:solidFill>
              </a:rPr>
              <a:t>المصادر:</a:t>
            </a:r>
          </a:p>
          <a:p>
            <a:r>
              <a:rPr lang="ar-IQ" sz="2000" b="1" dirty="0" smtClean="0">
                <a:solidFill>
                  <a:srgbClr val="002060"/>
                </a:solidFill>
              </a:rPr>
              <a:t>(1)   الدكتور سيد الهواري , الادارة ,القاهرة مكتبة عين الشمس ,ص467</a:t>
            </a:r>
          </a:p>
          <a:p>
            <a:pPr marL="457200" indent="-457200">
              <a:buAutoNum type="arabicParenBoth" startAt="2"/>
            </a:pPr>
            <a:r>
              <a:rPr lang="ar-IQ" sz="2000" b="1" dirty="0" smtClean="0">
                <a:solidFill>
                  <a:srgbClr val="002060"/>
                </a:solidFill>
              </a:rPr>
              <a:t>عبد الرحمن ابن خلدون ,دار الهيثم ,ط1 ,2005</a:t>
            </a:r>
          </a:p>
          <a:p>
            <a:pPr marL="457200" indent="-457200">
              <a:buAutoNum type="arabicParenBoth" startAt="2"/>
            </a:pPr>
            <a:r>
              <a:rPr lang="ar-IQ" sz="2000" b="1" dirty="0" smtClean="0">
                <a:solidFill>
                  <a:srgbClr val="002060"/>
                </a:solidFill>
              </a:rPr>
              <a:t>محاضرات في المنهج البحث وتحقيق المخطوطات؛ -د- أياد صالح السامرائي</a:t>
            </a:r>
            <a:endParaRPr lang="ar-IQ" sz="2000" b="1" dirty="0">
              <a:solidFill>
                <a:srgbClr val="002060"/>
              </a:solidFill>
            </a:endParaRPr>
          </a:p>
        </p:txBody>
      </p:sp>
    </p:spTree>
    <p:extLst>
      <p:ext uri="{BB962C8B-B14F-4D97-AF65-F5344CB8AC3E}">
        <p14:creationId xmlns:p14="http://schemas.microsoft.com/office/powerpoint/2010/main" val="421870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16632"/>
            <a:ext cx="8568952" cy="6401753"/>
          </a:xfrm>
          <a:prstGeom prst="rect">
            <a:avLst/>
          </a:prstGeom>
        </p:spPr>
        <p:txBody>
          <a:bodyPr wrap="square">
            <a:spAutoFit/>
          </a:bodyPr>
          <a:lstStyle/>
          <a:p>
            <a:r>
              <a:rPr lang="ar-IQ" sz="2800" b="1" dirty="0" smtClean="0">
                <a:solidFill>
                  <a:srgbClr val="002060"/>
                </a:solidFill>
              </a:rPr>
              <a:t>خطوات المنهج التاريخي: </a:t>
            </a:r>
          </a:p>
          <a:p>
            <a:r>
              <a:rPr lang="ar-IQ" sz="2800" b="1" dirty="0" smtClean="0">
                <a:solidFill>
                  <a:srgbClr val="002060"/>
                </a:solidFill>
              </a:rPr>
              <a:t>عند دراسة ظاهرة او حدث تاريخي فأن على الباحث اتباع خطوات اثناء دراسته.</a:t>
            </a:r>
          </a:p>
          <a:p>
            <a:r>
              <a:rPr lang="ar-IQ" sz="2800" b="1" dirty="0" smtClean="0">
                <a:solidFill>
                  <a:srgbClr val="002060"/>
                </a:solidFill>
              </a:rPr>
              <a:t>1-	اختبار موضوع البحث: </a:t>
            </a:r>
          </a:p>
          <a:p>
            <a:r>
              <a:rPr lang="ar-IQ" sz="2800" b="1" dirty="0" smtClean="0">
                <a:solidFill>
                  <a:srgbClr val="002060"/>
                </a:solidFill>
              </a:rPr>
              <a:t>وتقصد هنا  تحديد الزمان والمكان الواقعة التاريخية ,الاشخاص الذي دارت حولهم الحادثة ؛كذلك نوع النشاط الانساني الذي يدور حول البحث </a:t>
            </a:r>
          </a:p>
          <a:p>
            <a:r>
              <a:rPr lang="ar-IQ" sz="2800" b="1" dirty="0" smtClean="0">
                <a:solidFill>
                  <a:srgbClr val="002060"/>
                </a:solidFill>
              </a:rPr>
              <a:t>يمكن استخدام معايير اخرى لتجديد موضوع البحث منها ان يعيد الباحث الموضوع في ضوء الفكرة مهمة او عدد من الافكار او المعتقدات وكذلك في ضوء اعتبار الخبرة الكافية التي تجعله  قادرا على معرفة الموروث التاريخي والاحداث .</a:t>
            </a:r>
          </a:p>
          <a:p>
            <a:r>
              <a:rPr lang="ar-IQ" sz="2800" b="1" dirty="0" smtClean="0">
                <a:solidFill>
                  <a:srgbClr val="002060"/>
                </a:solidFill>
              </a:rPr>
              <a:t>2-	مصادر المعلومات:</a:t>
            </a:r>
          </a:p>
          <a:p>
            <a:r>
              <a:rPr lang="ar-IQ" sz="2800" b="1" dirty="0" smtClean="0">
                <a:solidFill>
                  <a:srgbClr val="002060"/>
                </a:solidFill>
              </a:rPr>
              <a:t>ويقصد بيها جمع البيانات والمعلومات والمادة التاريخية فبعد الانتهاء عن تحديد المكان والزمان الواقعة التاريخية يأتي دور جمع البيانات اللازمة المتعلقة بالظاهرة من قريب او من بعيد وتتقسم الى مصادر أولية وثانوية</a:t>
            </a:r>
          </a:p>
          <a:p>
            <a:endParaRPr lang="ar-IQ" dirty="0"/>
          </a:p>
        </p:txBody>
      </p:sp>
    </p:spTree>
    <p:extLst>
      <p:ext uri="{BB962C8B-B14F-4D97-AF65-F5344CB8AC3E}">
        <p14:creationId xmlns:p14="http://schemas.microsoft.com/office/powerpoint/2010/main" val="378303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58847"/>
            <a:ext cx="8640960" cy="6986528"/>
          </a:xfrm>
          <a:prstGeom prst="rect">
            <a:avLst/>
          </a:prstGeom>
        </p:spPr>
        <p:txBody>
          <a:bodyPr wrap="square">
            <a:spAutoFit/>
          </a:bodyPr>
          <a:lstStyle/>
          <a:p>
            <a:endParaRPr lang="ar-IQ" sz="3200" b="1" dirty="0" smtClean="0">
              <a:solidFill>
                <a:srgbClr val="002060"/>
              </a:solidFill>
            </a:endParaRPr>
          </a:p>
          <a:p>
            <a:r>
              <a:rPr lang="ar-IQ" sz="3200" b="1" dirty="0" smtClean="0">
                <a:solidFill>
                  <a:srgbClr val="002060"/>
                </a:solidFill>
              </a:rPr>
              <a:t>1-	المصادر الاولية:</a:t>
            </a:r>
          </a:p>
          <a:p>
            <a:pPr algn="just"/>
            <a:r>
              <a:rPr lang="ar-IQ" sz="3200" b="1" dirty="0" smtClean="0">
                <a:solidFill>
                  <a:srgbClr val="002060"/>
                </a:solidFill>
              </a:rPr>
              <a:t>مثل الاثار وهي تعبر عن بقايا حضارات او احداث معينة قامت او حدثت في الماضي ويستطيع الباحث ان يفحصها بنفسه وهي اكثر صدقا من التسجيلات والوثائق ومن أمثلة هذه الاثار بقايا المباني والادوات والملابس و النقود والسحلة والرسوم وتماثيل بالضافة  الى المطبوعات كالكتب و الشهادات والمخطوطات وغيرها التي كانت تستخدم في الماضي ؛</a:t>
            </a:r>
            <a:r>
              <a:rPr lang="ar-IQ" sz="3200" b="1" dirty="0" smtClean="0">
                <a:solidFill>
                  <a:srgbClr val="002060"/>
                </a:solidFill>
              </a:rPr>
              <a:t> وايضا من المصادر الاولية الواثق والسجلات هي تلك الوثائق التاريخية  التي حفظت عن قصد لنقل المعلومات والرسائل والبيانات والاحداث</a:t>
            </a:r>
          </a:p>
          <a:p>
            <a:pPr algn="just"/>
            <a:r>
              <a:rPr lang="ar-IQ" sz="3200" b="1" dirty="0" smtClean="0">
                <a:solidFill>
                  <a:srgbClr val="002060"/>
                </a:solidFill>
              </a:rPr>
              <a:t>وينقسم الى سجلات الرسمية : </a:t>
            </a:r>
          </a:p>
          <a:p>
            <a:pPr algn="just"/>
            <a:r>
              <a:rPr lang="ar-IQ" sz="3200" b="1" dirty="0" smtClean="0">
                <a:solidFill>
                  <a:srgbClr val="002060"/>
                </a:solidFill>
              </a:rPr>
              <a:t>كالوثائق التشريعية والقضائية والتنفيذية ؛كالدساتير والاتفاقات والمواثيق والمعاهدات ؛</a:t>
            </a:r>
          </a:p>
          <a:p>
            <a:pPr algn="just"/>
            <a:endParaRPr lang="ar-IQ" sz="3200" b="1" dirty="0" smtClean="0">
              <a:solidFill>
                <a:srgbClr val="002060"/>
              </a:solidFill>
            </a:endParaRPr>
          </a:p>
        </p:txBody>
      </p:sp>
    </p:spTree>
    <p:extLst>
      <p:ext uri="{BB962C8B-B14F-4D97-AF65-F5344CB8AC3E}">
        <p14:creationId xmlns:p14="http://schemas.microsoft.com/office/powerpoint/2010/main" val="176798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260648"/>
            <a:ext cx="8496944" cy="6186309"/>
          </a:xfrm>
          <a:prstGeom prst="rect">
            <a:avLst/>
          </a:prstGeom>
        </p:spPr>
        <p:txBody>
          <a:bodyPr wrap="square">
            <a:spAutoFit/>
          </a:bodyPr>
          <a:lstStyle/>
          <a:p>
            <a:pPr algn="just"/>
            <a:r>
              <a:rPr lang="ar-IQ" sz="3600" b="1" dirty="0" smtClean="0">
                <a:solidFill>
                  <a:srgbClr val="002060"/>
                </a:solidFill>
              </a:rPr>
              <a:t>والسجلات الشخصية: </a:t>
            </a:r>
          </a:p>
          <a:p>
            <a:pPr algn="just"/>
            <a:r>
              <a:rPr lang="ar-IQ" sz="3600" b="1" dirty="0" smtClean="0">
                <a:solidFill>
                  <a:srgbClr val="002060"/>
                </a:solidFill>
              </a:rPr>
              <a:t>ويقصد بيها بها السيرة الذاتية واليوميات والمذكرات والخطابات والرسائل والوصايا</a:t>
            </a:r>
          </a:p>
          <a:p>
            <a:pPr algn="just"/>
            <a:r>
              <a:rPr lang="ar-IQ" sz="3600" b="1" dirty="0" smtClean="0">
                <a:solidFill>
                  <a:srgbClr val="002060"/>
                </a:solidFill>
              </a:rPr>
              <a:t>ثم من بعد الوثائق والمجلات يأتي التراث الشعبي وتشمل الاساطير والحكايات والخرافات الشائعة والراقصات والالعاب ؛ثم السجلات المحورة وتشمل الرسوم والصور الفوتوغرافية   والمصغرات العلمية  ؛والصور الجوية ؛ثم التسجيلات الصوتية والمرئية وتشمل التسجيلات الصوتية والمرئية لاجتماعات والمقابلات .</a:t>
            </a:r>
          </a:p>
          <a:p>
            <a:pPr algn="just"/>
            <a:endParaRPr lang="ar-IQ" sz="3600" dirty="0">
              <a:solidFill>
                <a:srgbClr val="002060"/>
              </a:solidFill>
            </a:endParaRPr>
          </a:p>
          <a:p>
            <a:pPr algn="just"/>
            <a:endParaRPr lang="ar-IQ" sz="3600" dirty="0" smtClean="0">
              <a:solidFill>
                <a:srgbClr val="002060"/>
              </a:solidFill>
            </a:endParaRPr>
          </a:p>
        </p:txBody>
      </p:sp>
    </p:spTree>
    <p:extLst>
      <p:ext uri="{BB962C8B-B14F-4D97-AF65-F5344CB8AC3E}">
        <p14:creationId xmlns:p14="http://schemas.microsoft.com/office/powerpoint/2010/main" val="378958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79512" y="188640"/>
            <a:ext cx="8568951" cy="5016758"/>
          </a:xfrm>
          <a:prstGeom prst="rect">
            <a:avLst/>
          </a:prstGeom>
        </p:spPr>
        <p:txBody>
          <a:bodyPr wrap="square">
            <a:spAutoFit/>
          </a:bodyPr>
          <a:lstStyle/>
          <a:p>
            <a:r>
              <a:rPr lang="ar-IQ" sz="4000" b="1" dirty="0" smtClean="0">
                <a:solidFill>
                  <a:srgbClr val="002060"/>
                </a:solidFill>
              </a:rPr>
              <a:t>2-	المصادر الثانوية : </a:t>
            </a:r>
          </a:p>
          <a:p>
            <a:pPr algn="just"/>
            <a:r>
              <a:rPr lang="ar-IQ" sz="4000" b="1" dirty="0" smtClean="0">
                <a:solidFill>
                  <a:srgbClr val="002060"/>
                </a:solidFill>
              </a:rPr>
              <a:t>وهي المعلومات غير المباشرة والمنقولة التي تؤخذ من المصادر الاولية ويعاد نقلها. وقد تكون عملية النقل متواترة من عدة أشخاص وكلما كانت المعلومات تنقل من مصادر ثانوية عن طريق سلسلة اشخاص متعدين  كلما كان احتمال الخطأ  واردا في المعلومات المنقولة ؛ ولذلك تتولد هناك حاجة في معرفة والهام المصادر المأخوذة منها.</a:t>
            </a:r>
            <a:endParaRPr lang="ar-IQ" sz="4000" b="1" dirty="0">
              <a:solidFill>
                <a:srgbClr val="002060"/>
              </a:solidFill>
            </a:endParaRPr>
          </a:p>
        </p:txBody>
      </p:sp>
    </p:spTree>
    <p:extLst>
      <p:ext uri="{BB962C8B-B14F-4D97-AF65-F5344CB8AC3E}">
        <p14:creationId xmlns:p14="http://schemas.microsoft.com/office/powerpoint/2010/main" val="4181583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8858" y="31046"/>
            <a:ext cx="8640960" cy="6632585"/>
          </a:xfrm>
          <a:prstGeom prst="rect">
            <a:avLst/>
          </a:prstGeom>
        </p:spPr>
        <p:txBody>
          <a:bodyPr wrap="square">
            <a:spAutoFit/>
          </a:bodyPr>
          <a:lstStyle/>
          <a:p>
            <a:endParaRPr lang="ar-IQ" sz="2500" b="1" dirty="0" smtClean="0">
              <a:solidFill>
                <a:srgbClr val="002060"/>
              </a:solidFill>
            </a:endParaRPr>
          </a:p>
          <a:p>
            <a:pPr algn="just"/>
            <a:r>
              <a:rPr lang="ar-IQ" sz="2500" b="1" dirty="0" smtClean="0">
                <a:solidFill>
                  <a:srgbClr val="002060"/>
                </a:solidFill>
              </a:rPr>
              <a:t>3-	نقد المعلومات:</a:t>
            </a:r>
          </a:p>
          <a:p>
            <a:pPr algn="just"/>
            <a:r>
              <a:rPr lang="ar-IQ" sz="2500" b="1" dirty="0" smtClean="0">
                <a:solidFill>
                  <a:srgbClr val="002060"/>
                </a:solidFill>
              </a:rPr>
              <a:t>التأكد من زمن الوثيقة ومكانها وشخصية كاتبها وبيان شكلها الاصلي وتفسير اللغة التي كتبت لها وهل هي صحيحة وتحديد الظروف التي كتبت بها الوثيقة والتأكد من اصالة الوثيقة ويكون نقد خارجي وداخلي .</a:t>
            </a:r>
          </a:p>
          <a:p>
            <a:pPr algn="just"/>
            <a:r>
              <a:rPr lang="ar-IQ" sz="2500" b="1" dirty="0" smtClean="0">
                <a:solidFill>
                  <a:srgbClr val="002060"/>
                </a:solidFill>
              </a:rPr>
              <a:t>1-	نقد الخارجي: يهدف هذا النقد الى التحقق من صحة الوثيقة من حيث انتسابها الى اصحابها والى العصر الذي نتسب الية وللوثائق ثلاث حالات وهي ان تكون الوثيقة بخط المؤلف نفسة في حالة دراسة الوثيقة الاصلية مباشرة ؛ان تكون بخط شخص اخر وفي الوقت نفسة لا توجد منها سوى نسخة واحدة وتكون فيها اخطاء الكتابة او لجهل الناسخ او وجود اخطاء عرضية كنسيان بعض الالفاظ والاخطاء الاملائية.</a:t>
            </a:r>
          </a:p>
          <a:p>
            <a:pPr algn="just"/>
            <a:r>
              <a:rPr lang="ar-IQ" sz="2500" b="1" dirty="0" smtClean="0">
                <a:solidFill>
                  <a:srgbClr val="002060"/>
                </a:solidFill>
              </a:rPr>
              <a:t>2-	النقد الداخلي :ويمكن التحقق من معنى الكلام الموجود بالوثيقة سواء المكتوب حرفيا او المقصود بطريقة غير مباشرة من خلال: </a:t>
            </a:r>
          </a:p>
          <a:p>
            <a:pPr algn="just"/>
            <a:r>
              <a:rPr lang="ar-IQ" sz="2500" b="1" dirty="0" smtClean="0">
                <a:solidFill>
                  <a:srgbClr val="002060"/>
                </a:solidFill>
              </a:rPr>
              <a:t>معرفة ما يعنيه  المؤلف من كل كلمة وكل عبارة دراسة مدى الوثائق في العبارات التي كتبها المؤلف </a:t>
            </a:r>
          </a:p>
          <a:p>
            <a:pPr algn="just"/>
            <a:r>
              <a:rPr lang="ar-IQ" sz="2500" b="1" dirty="0" smtClean="0">
                <a:solidFill>
                  <a:srgbClr val="002060"/>
                </a:solidFill>
              </a:rPr>
              <a:t>تحدد الظروف التي انتجت فيها الوثائق ؛الوصول الى تفسير صحيح للمعلومات الواردة الالمام بلغة كاتب الوثيقة المعرفة بالظروف الاجتماعية والاقتصادية .</a:t>
            </a:r>
            <a:endParaRPr lang="ar-IQ" sz="2500" b="1" dirty="0">
              <a:solidFill>
                <a:srgbClr val="002060"/>
              </a:solidFill>
            </a:endParaRPr>
          </a:p>
        </p:txBody>
      </p:sp>
    </p:spTree>
    <p:extLst>
      <p:ext uri="{BB962C8B-B14F-4D97-AF65-F5344CB8AC3E}">
        <p14:creationId xmlns:p14="http://schemas.microsoft.com/office/powerpoint/2010/main" val="364633593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673</Words>
  <Application>Microsoft Office PowerPoint</Application>
  <PresentationFormat>عرض على الشاشة (3:4)‏</PresentationFormat>
  <Paragraphs>166</Paragraphs>
  <Slides>25</Slides>
  <Notes>0</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نسق Office</vt:lpstr>
      <vt:lpstr>     وزارة التعليم العالي والبحث العلمي       جامعة ديالى   كلية التربية للعلوم الإنسانية   قسم اللغة العربية       </vt:lpstr>
      <vt:lpstr>عرض تقديمي في PowerPoint</vt:lpstr>
      <vt:lpstr>                                          المنهج التاريخي: المنهج التاريخي : منهج يتفاعل مع مختزل واهميـــــــــــة المعلومات الكامنة في التاريخ البعيد منه والقريب حيــث ان التاريخ ((هو مجموعة من الظواهر  والانشطة البشريـــــة والانسانية فان على الباحث ان يقوم بدراستها وفحصها)).(1) ويعرف ايضا: انه الطريقة التاريخية التي تعمل على تحليـل وتغير الحوادث التاريخية كا ساس  لفهم المشاكل المعاصرة والتنبؤ بما سيحدث او بما سيكون عليه بالمستقبل.(2) وسمي ايضا بالمنهاج (الاستردادي) لأنه عملية استـــــــراد وعملية اشراج للماضي (او هو منهج علمي مرتبط بمختلف العلوم الاخرى)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ديالى      كلية التربية للعلوم الإنسانية            قسم اللغة العربية</dc:title>
  <dc:creator>المهندس للحاسبات</dc:creator>
  <cp:lastModifiedBy>المهندس للحاسبات</cp:lastModifiedBy>
  <cp:revision>27</cp:revision>
  <dcterms:created xsi:type="dcterms:W3CDTF">2019-12-15T15:03:53Z</dcterms:created>
  <dcterms:modified xsi:type="dcterms:W3CDTF">2019-12-15T18:50:19Z</dcterms:modified>
</cp:coreProperties>
</file>